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60" r:id="rId2"/>
    <p:sldId id="393" r:id="rId3"/>
    <p:sldId id="394" r:id="rId4"/>
    <p:sldId id="395" r:id="rId5"/>
    <p:sldId id="396" r:id="rId6"/>
    <p:sldId id="421" r:id="rId7"/>
    <p:sldId id="398" r:id="rId8"/>
    <p:sldId id="397" r:id="rId9"/>
    <p:sldId id="399" r:id="rId10"/>
    <p:sldId id="400" r:id="rId11"/>
    <p:sldId id="401" r:id="rId12"/>
    <p:sldId id="402" r:id="rId13"/>
    <p:sldId id="403" r:id="rId14"/>
    <p:sldId id="404" r:id="rId15"/>
    <p:sldId id="405" r:id="rId16"/>
    <p:sldId id="426" r:id="rId17"/>
    <p:sldId id="406" r:id="rId18"/>
    <p:sldId id="407" r:id="rId19"/>
    <p:sldId id="408" r:id="rId20"/>
    <p:sldId id="409" r:id="rId21"/>
    <p:sldId id="410" r:id="rId22"/>
    <p:sldId id="411" r:id="rId23"/>
    <p:sldId id="431" r:id="rId24"/>
    <p:sldId id="432" r:id="rId25"/>
    <p:sldId id="413" r:id="rId26"/>
    <p:sldId id="423" r:id="rId27"/>
    <p:sldId id="414" r:id="rId28"/>
    <p:sldId id="415" r:id="rId29"/>
    <p:sldId id="417" r:id="rId30"/>
    <p:sldId id="418" r:id="rId31"/>
    <p:sldId id="424" r:id="rId32"/>
    <p:sldId id="427" r:id="rId33"/>
    <p:sldId id="419" r:id="rId34"/>
    <p:sldId id="425" r:id="rId35"/>
    <p:sldId id="420" r:id="rId36"/>
    <p:sldId id="422" r:id="rId37"/>
    <p:sldId id="416" r:id="rId38"/>
    <p:sldId id="312" r:id="rId39"/>
    <p:sldId id="389" r:id="rId40"/>
    <p:sldId id="311" r:id="rId41"/>
    <p:sldId id="433" r:id="rId42"/>
    <p:sldId id="390" r:id="rId43"/>
    <p:sldId id="430" r:id="rId44"/>
    <p:sldId id="428" r:id="rId45"/>
    <p:sldId id="42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0771967-0F28-4CED-B635-9173290558AD}">
          <p14:sldIdLst>
            <p14:sldId id="260"/>
            <p14:sldId id="393"/>
            <p14:sldId id="394"/>
            <p14:sldId id="395"/>
            <p14:sldId id="396"/>
            <p14:sldId id="421"/>
            <p14:sldId id="398"/>
            <p14:sldId id="397"/>
            <p14:sldId id="399"/>
            <p14:sldId id="400"/>
            <p14:sldId id="401"/>
            <p14:sldId id="402"/>
            <p14:sldId id="403"/>
            <p14:sldId id="404"/>
            <p14:sldId id="405"/>
            <p14:sldId id="426"/>
            <p14:sldId id="406"/>
            <p14:sldId id="407"/>
            <p14:sldId id="408"/>
            <p14:sldId id="409"/>
            <p14:sldId id="410"/>
            <p14:sldId id="411"/>
            <p14:sldId id="431"/>
            <p14:sldId id="432"/>
            <p14:sldId id="413"/>
            <p14:sldId id="423"/>
            <p14:sldId id="414"/>
            <p14:sldId id="415"/>
            <p14:sldId id="417"/>
            <p14:sldId id="418"/>
            <p14:sldId id="424"/>
            <p14:sldId id="427"/>
            <p14:sldId id="419"/>
            <p14:sldId id="425"/>
            <p14:sldId id="420"/>
            <p14:sldId id="422"/>
            <p14:sldId id="416"/>
            <p14:sldId id="312"/>
            <p14:sldId id="389"/>
            <p14:sldId id="311"/>
            <p14:sldId id="433"/>
            <p14:sldId id="390"/>
          </p14:sldIdLst>
        </p14:section>
        <p14:section name="Extra" id="{124E56D0-B459-4F53-BC07-65B3246E14AD}">
          <p14:sldIdLst>
            <p14:sldId id="430"/>
            <p14:sldId id="428"/>
            <p14:sldId id="4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5" autoAdjust="0"/>
    <p:restoredTop sz="52291" autoAdjust="0"/>
  </p:normalViewPr>
  <p:slideViewPr>
    <p:cSldViewPr snapToGrid="0">
      <p:cViewPr varScale="1">
        <p:scale>
          <a:sx n="56" d="100"/>
          <a:sy n="56" d="100"/>
        </p:scale>
        <p:origin x="251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B6EFA4-1E05-4F64-AA1C-F2C7C5071D2E}" type="datetimeFigureOut">
              <a:rPr lang="en-US" smtClean="0"/>
              <a:t>4/18/2021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1BE9C3-5DBD-4677-A40A-BC6220EF14F7}" type="slidenum">
              <a:rPr lang="en-US" smtClean="0"/>
              <a:t>‹#›</a:t>
            </a:fld>
            <a:endParaRPr lang="en-US"/>
          </a:p>
        </p:txBody>
      </p:sp>
    </p:spTree>
    <p:extLst>
      <p:ext uri="{BB962C8B-B14F-4D97-AF65-F5344CB8AC3E}">
        <p14:creationId xmlns:p14="http://schemas.microsoft.com/office/powerpoint/2010/main" val="1991889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log.liveedu.tv/8-open-source-ai-technologies-machine-learn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and welcome to my talk on </a:t>
            </a:r>
          </a:p>
          <a:p>
            <a:r>
              <a:rPr lang="en-US" dirty="0"/>
              <a:t>Few shot clustering for indoor occupancy detection with extremely low-quality images </a:t>
            </a:r>
          </a:p>
          <a:p>
            <a:r>
              <a:rPr lang="en-US" dirty="0"/>
              <a:t>From battery </a:t>
            </a:r>
            <a:r>
              <a:rPr lang="en-US"/>
              <a:t>free cameras</a:t>
            </a:r>
            <a:endParaRPr lang="en-US" dirty="0"/>
          </a:p>
        </p:txBody>
      </p:sp>
      <p:sp>
        <p:nvSpPr>
          <p:cNvPr id="4" name="Slide Number Placeholder 3"/>
          <p:cNvSpPr>
            <a:spLocks noGrp="1"/>
          </p:cNvSpPr>
          <p:nvPr>
            <p:ph type="sldNum" sz="quarter" idx="10"/>
          </p:nvPr>
        </p:nvSpPr>
        <p:spPr/>
        <p:txBody>
          <a:bodyPr/>
          <a:lstStyle/>
          <a:p>
            <a:fld id="{5F1BE9C3-5DBD-4677-A40A-BC6220EF14F7}" type="slidenum">
              <a:rPr lang="en-US" smtClean="0"/>
              <a:t>1</a:t>
            </a:fld>
            <a:endParaRPr lang="en-US"/>
          </a:p>
        </p:txBody>
      </p:sp>
    </p:spTree>
    <p:extLst>
      <p:ext uri="{BB962C8B-B14F-4D97-AF65-F5344CB8AC3E}">
        <p14:creationId xmlns:p14="http://schemas.microsoft.com/office/powerpoint/2010/main" val="1770544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also have the meta learning with augmented memory base approaches. </a:t>
            </a:r>
          </a:p>
          <a:p>
            <a:r>
              <a:rPr lang="en-US" dirty="0"/>
              <a:t>Here the classification task is set up in a sequential manner.</a:t>
            </a:r>
          </a:p>
          <a:p>
            <a:r>
              <a:rPr lang="en-US" dirty="0"/>
              <a:t>The model is shown an image at time t, but the provided corresponding label may be offset to the label from a few time steps earlier or a few time steps later</a:t>
            </a:r>
          </a:p>
          <a:p>
            <a:endParaRPr lang="en-US" dirty="0"/>
          </a:p>
          <a:p>
            <a:r>
              <a:rPr lang="en-US" dirty="0"/>
              <a:t>The expectation is that the model learns to encode the shown image into an external memory </a:t>
            </a:r>
          </a:p>
          <a:p>
            <a:r>
              <a:rPr lang="en-US" dirty="0"/>
              <a:t>so that next time when a similar image is shown it can simply recall the label from the external memory</a:t>
            </a:r>
          </a:p>
        </p:txBody>
      </p:sp>
      <p:sp>
        <p:nvSpPr>
          <p:cNvPr id="4" name="Slide Number Placeholder 3"/>
          <p:cNvSpPr>
            <a:spLocks noGrp="1"/>
          </p:cNvSpPr>
          <p:nvPr>
            <p:ph type="sldNum" sz="quarter" idx="5"/>
          </p:nvPr>
        </p:nvSpPr>
        <p:spPr/>
        <p:txBody>
          <a:bodyPr/>
          <a:lstStyle/>
          <a:p>
            <a:fld id="{5F1BE9C3-5DBD-4677-A40A-BC6220EF14F7}" type="slidenum">
              <a:rPr lang="en-US" smtClean="0"/>
              <a:t>10</a:t>
            </a:fld>
            <a:endParaRPr lang="en-US"/>
          </a:p>
        </p:txBody>
      </p:sp>
    </p:spTree>
    <p:extLst>
      <p:ext uri="{BB962C8B-B14F-4D97-AF65-F5344CB8AC3E}">
        <p14:creationId xmlns:p14="http://schemas.microsoft.com/office/powerpoint/2010/main" val="2632409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the metric or embedding learning approaches.</a:t>
            </a:r>
          </a:p>
          <a:p>
            <a:r>
              <a:rPr lang="en-US" dirty="0"/>
              <a:t>Our approach is closest to the metric learning approach. </a:t>
            </a:r>
          </a:p>
          <a:p>
            <a:endParaRPr lang="en-US" dirty="0"/>
          </a:p>
          <a:p>
            <a:r>
              <a:rPr lang="en-US" dirty="0"/>
              <a:t>In these kind of techniques, for the training data, the neural network model has access to images in a so-called support set</a:t>
            </a:r>
          </a:p>
          <a:p>
            <a:r>
              <a:rPr lang="en-US" dirty="0"/>
              <a:t>The goal is for the neural network to map groups of images into similar compressed embeddings.</a:t>
            </a:r>
          </a:p>
          <a:p>
            <a:r>
              <a:rPr lang="en-US" dirty="0"/>
              <a:t>Groups of these embeddings can be visualized as clusters C1,C2,C3 and so on.</a:t>
            </a:r>
          </a:p>
          <a:p>
            <a:endParaRPr lang="en-US" dirty="0"/>
          </a:p>
          <a:p>
            <a:r>
              <a:rPr lang="en-US" dirty="0"/>
              <a:t>The images on which inference has to be performed is called the query set. The neural network model</a:t>
            </a:r>
          </a:p>
          <a:p>
            <a:r>
              <a:rPr lang="en-US" dirty="0"/>
              <a:t>Maps the query set as an embedding at a particular location in the embedding manifold.</a:t>
            </a:r>
          </a:p>
          <a:p>
            <a:r>
              <a:rPr lang="en-US" dirty="0"/>
              <a:t>After that the class of the image in the query set is assigned based on the relative distance from the center of the clusters.</a:t>
            </a:r>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11</a:t>
            </a:fld>
            <a:endParaRPr lang="en-US"/>
          </a:p>
        </p:txBody>
      </p:sp>
    </p:spTree>
    <p:extLst>
      <p:ext uri="{BB962C8B-B14F-4D97-AF65-F5344CB8AC3E}">
        <p14:creationId xmlns:p14="http://schemas.microsoft.com/office/powerpoint/2010/main" val="3550670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Now we will talk about a neural network architecture called Siamese Convolutional Neural Network</a:t>
            </a:r>
          </a:p>
          <a:p>
            <a:endParaRPr lang="en-US" sz="1200" dirty="0"/>
          </a:p>
          <a:p>
            <a:r>
              <a:rPr lang="en-US" sz="1200" dirty="0"/>
              <a:t>The Siamese Convolutional Neural Network Consists of two shared parameter convolutional neural network blocks  each convolution block is a </a:t>
            </a:r>
          </a:p>
          <a:p>
            <a:r>
              <a:rPr lang="en-US" sz="1200" dirty="0"/>
              <a:t>Series of alternating convolution and maxpooling) (click)</a:t>
            </a:r>
          </a:p>
          <a:p>
            <a:endParaRPr lang="en-US" sz="1200" dirty="0"/>
          </a:p>
          <a:p>
            <a:r>
              <a:rPr lang="en-US" sz="1200" dirty="0"/>
              <a:t>It is Designed to accept two distinct images Each Convolutional block transforms a 2-dimensional multi channel image into a 1-dimensional feature vector (click)</a:t>
            </a:r>
          </a:p>
          <a:p>
            <a:endParaRPr lang="en-US" sz="1200" dirty="0"/>
          </a:p>
          <a:p>
            <a:r>
              <a:rPr lang="en-US" sz="1200" dirty="0"/>
              <a:t>The two different feature vectors can be optimized to jointly represent a metric d(</a:t>
            </a:r>
            <a:r>
              <a:rPr lang="en-US" sz="1200" dirty="0" err="1"/>
              <a:t>x,y</a:t>
            </a:r>
            <a:r>
              <a:rPr lang="en-US" sz="1200" dirty="0"/>
              <a:t>) for the images x and y (click)</a:t>
            </a:r>
          </a:p>
          <a:p>
            <a:endParaRPr lang="en-US" sz="1200" dirty="0"/>
          </a:p>
          <a:p>
            <a:r>
              <a:rPr lang="en-US" sz="1200" dirty="0"/>
              <a:t>The metric can optimized for a variety of different applications such as degree of similarity or dissimilarity between </a:t>
            </a:r>
          </a:p>
          <a:p>
            <a:r>
              <a:rPr lang="en-US" sz="1200" dirty="0"/>
              <a:t>two images or even perceived motion about the same object across two different images </a:t>
            </a:r>
          </a:p>
          <a:p>
            <a:r>
              <a:rPr lang="en-US" sz="1200" dirty="0"/>
              <a:t>Which can be used for pose estimation and optical flow</a:t>
            </a:r>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12</a:t>
            </a:fld>
            <a:endParaRPr lang="en-US"/>
          </a:p>
        </p:txBody>
      </p:sp>
    </p:spTree>
    <p:extLst>
      <p:ext uri="{BB962C8B-B14F-4D97-AF65-F5344CB8AC3E}">
        <p14:creationId xmlns:p14="http://schemas.microsoft.com/office/powerpoint/2010/main" val="179313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https://towardsdatascience.com/expectation-maximization-explained-c82f5ed438e5</a:t>
            </a:r>
          </a:p>
          <a:p>
            <a:endParaRPr lang="en-US" dirty="0"/>
          </a:p>
          <a:p>
            <a:r>
              <a:rPr lang="en-US" dirty="0"/>
              <a:t>Now we are going to talk about a simple 1-dimensional data example and briefly cover the concept of Expectation maximization algorithm which is a major component of our clustering technique</a:t>
            </a:r>
          </a:p>
          <a:p>
            <a:endParaRPr lang="en-US" dirty="0"/>
          </a:p>
          <a:p>
            <a:r>
              <a:rPr lang="en-US" dirty="0"/>
              <a:t>Suppose we have a set of points on the x axis, with the underlying distribution yellow and blue as visualized in the figure.</a:t>
            </a:r>
          </a:p>
          <a:p>
            <a:r>
              <a:rPr lang="en-US" dirty="0"/>
              <a:t>We want to the cluster these points into 2 clusters without the knowledge abut which point came from the blue and which point came from the yellow</a:t>
            </a:r>
          </a:p>
          <a:p>
            <a:r>
              <a:rPr lang="en-US" dirty="0"/>
              <a:t>So step 0 (click) (read) (click)</a:t>
            </a:r>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13</a:t>
            </a:fld>
            <a:endParaRPr lang="en-US"/>
          </a:p>
        </p:txBody>
      </p:sp>
    </p:spTree>
    <p:extLst>
      <p:ext uri="{BB962C8B-B14F-4D97-AF65-F5344CB8AC3E}">
        <p14:creationId xmlns:p14="http://schemas.microsoft.com/office/powerpoint/2010/main" val="2055952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enter the E-step in which we calculate the probability of each point belonging to one of the clusters. </a:t>
            </a:r>
          </a:p>
          <a:p>
            <a:r>
              <a:rPr lang="en-US" dirty="0"/>
              <a:t>What is the probability that the point has been sampled from the blue cluster</a:t>
            </a:r>
          </a:p>
          <a:p>
            <a:r>
              <a:rPr lang="en-US" dirty="0"/>
              <a:t>And what is the probability that the point has been sampled from the yellow cluster,</a:t>
            </a:r>
          </a:p>
          <a:p>
            <a:r>
              <a:rPr lang="en-US" dirty="0"/>
              <a:t>We can calculate those from the current model parameters.</a:t>
            </a:r>
          </a:p>
          <a:p>
            <a:r>
              <a:rPr lang="en-US" dirty="0"/>
              <a:t>After that we perform soft assignment utilizing Bayes rule to assign a score to each point.</a:t>
            </a:r>
          </a:p>
          <a:p>
            <a:r>
              <a:rPr lang="en-US" dirty="0"/>
              <a:t>We can think of it like assigning a partial coloring of part blue and part yellow to each point</a:t>
            </a:r>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14</a:t>
            </a:fld>
            <a:endParaRPr lang="en-US"/>
          </a:p>
        </p:txBody>
      </p:sp>
    </p:spTree>
    <p:extLst>
      <p:ext uri="{BB962C8B-B14F-4D97-AF65-F5344CB8AC3E}">
        <p14:creationId xmlns:p14="http://schemas.microsoft.com/office/powerpoint/2010/main" val="98065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in the M step, based on the assigned posteriors in the previous step, we re-estimate the </a:t>
            </a:r>
          </a:p>
          <a:p>
            <a:r>
              <a:rPr lang="en-US" dirty="0"/>
              <a:t>Parameters of the underlying Gaussian distributions.</a:t>
            </a:r>
          </a:p>
          <a:p>
            <a:r>
              <a:rPr lang="en-US" dirty="0"/>
              <a:t>Step 1 and 2 are repeated in a cyclic fashion until some convergence criteria is met.</a:t>
            </a:r>
          </a:p>
          <a:p>
            <a:endParaRPr lang="en-US" dirty="0"/>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15</a:t>
            </a:fld>
            <a:endParaRPr lang="en-US"/>
          </a:p>
        </p:txBody>
      </p:sp>
    </p:spTree>
    <p:extLst>
      <p:ext uri="{BB962C8B-B14F-4D97-AF65-F5344CB8AC3E}">
        <p14:creationId xmlns:p14="http://schemas.microsoft.com/office/powerpoint/2010/main" val="1529847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Siamese network architecture we are using as the </a:t>
            </a:r>
          </a:p>
          <a:p>
            <a:r>
              <a:rPr lang="en-US" dirty="0"/>
              <a:t>non linear approximators for the underlying class distributions</a:t>
            </a:r>
          </a:p>
          <a:p>
            <a:endParaRPr lang="en-US" dirty="0"/>
          </a:p>
          <a:p>
            <a:r>
              <a:rPr lang="en-US" dirty="0"/>
              <a:t>It is relatively much simpler compared to state of art object detector frameworks</a:t>
            </a:r>
          </a:p>
          <a:p>
            <a:r>
              <a:rPr lang="en-US" dirty="0"/>
              <a:t>It consists of a bank of two 32 by 32 convolution filters followed by </a:t>
            </a:r>
            <a:r>
              <a:rPr lang="en-US" dirty="0" err="1"/>
              <a:t>maxpool</a:t>
            </a:r>
            <a:endParaRPr lang="en-US" dirty="0"/>
          </a:p>
          <a:p>
            <a:r>
              <a:rPr lang="en-US" dirty="0"/>
              <a:t>Then 2 blocks of 64 by 64 followed by a </a:t>
            </a:r>
            <a:r>
              <a:rPr lang="en-US" dirty="0" err="1"/>
              <a:t>maxpool</a:t>
            </a:r>
            <a:r>
              <a:rPr lang="en-US" dirty="0"/>
              <a:t> and then a 128 filter block</a:t>
            </a:r>
          </a:p>
          <a:p>
            <a:r>
              <a:rPr lang="en-US" dirty="0"/>
              <a:t>Finally followed by a flatten to convert the 2d features into a 1d feature vector</a:t>
            </a:r>
          </a:p>
          <a:p>
            <a:r>
              <a:rPr lang="en-US" dirty="0"/>
              <a:t>With a 20% dropout regularization in the end</a:t>
            </a:r>
          </a:p>
          <a:p>
            <a:endParaRPr lang="en-US" dirty="0"/>
          </a:p>
          <a:p>
            <a:r>
              <a:rPr lang="en-US" dirty="0"/>
              <a:t>The input blocks are designated </a:t>
            </a:r>
            <a:r>
              <a:rPr lang="en-US" dirty="0" err="1"/>
              <a:t>input_l</a:t>
            </a:r>
            <a:r>
              <a:rPr lang="en-US" dirty="0"/>
              <a:t> and </a:t>
            </a:r>
            <a:r>
              <a:rPr lang="en-US" dirty="0" err="1"/>
              <a:t>input_r</a:t>
            </a:r>
            <a:r>
              <a:rPr lang="en-US" dirty="0"/>
              <a:t> depending on the type of image being </a:t>
            </a:r>
          </a:p>
          <a:p>
            <a:r>
              <a:rPr lang="en-US" dirty="0"/>
              <a:t>Input which will become clear as we progress though the slides</a:t>
            </a:r>
          </a:p>
          <a:p>
            <a:endParaRPr lang="en-US" dirty="0"/>
          </a:p>
          <a:p>
            <a:r>
              <a:rPr lang="en-US" dirty="0"/>
              <a:t>After </a:t>
            </a:r>
            <a:r>
              <a:rPr lang="en-US" dirty="0" err="1"/>
              <a:t>input_l</a:t>
            </a:r>
            <a:r>
              <a:rPr lang="en-US" dirty="0"/>
              <a:t> and </a:t>
            </a:r>
            <a:r>
              <a:rPr lang="en-US" dirty="0" err="1"/>
              <a:t>input_r</a:t>
            </a:r>
            <a:r>
              <a:rPr lang="en-US" dirty="0"/>
              <a:t> passes through both the blocks we use an </a:t>
            </a:r>
          </a:p>
          <a:p>
            <a:r>
              <a:rPr lang="en-US" dirty="0"/>
              <a:t>absolute difference of the two feature vectors to get a final feature vector</a:t>
            </a:r>
          </a:p>
          <a:p>
            <a:r>
              <a:rPr lang="en-US" dirty="0"/>
              <a:t>The final feature vector is passed through a 3 layer fully connected block</a:t>
            </a:r>
          </a:p>
          <a:p>
            <a:r>
              <a:rPr lang="en-US" dirty="0"/>
              <a:t>With a final output size of 1</a:t>
            </a:r>
          </a:p>
          <a:p>
            <a:r>
              <a:rPr lang="en-US" dirty="0"/>
              <a:t>Which is supposed the predict the probability of encountering </a:t>
            </a:r>
          </a:p>
          <a:p>
            <a:r>
              <a:rPr lang="en-US" dirty="0" err="1"/>
              <a:t>Input_r</a:t>
            </a:r>
            <a:r>
              <a:rPr lang="en-US" dirty="0"/>
              <a:t> given the class of </a:t>
            </a:r>
            <a:r>
              <a:rPr lang="en-US" dirty="0" err="1"/>
              <a:t>input_r</a:t>
            </a:r>
            <a:r>
              <a:rPr lang="en-US" dirty="0"/>
              <a:t> has to be the same as the class of </a:t>
            </a:r>
            <a:r>
              <a:rPr lang="en-US" dirty="0" err="1"/>
              <a:t>input_l</a:t>
            </a:r>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16</a:t>
            </a:fld>
            <a:endParaRPr lang="en-US"/>
          </a:p>
        </p:txBody>
      </p:sp>
    </p:spTree>
    <p:extLst>
      <p:ext uri="{BB962C8B-B14F-4D97-AF65-F5344CB8AC3E}">
        <p14:creationId xmlns:p14="http://schemas.microsoft.com/office/powerpoint/2010/main" val="2736436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combine concepts from Siamese Neural Networks and the E-M algorithm to create a framework for few shot clustering </a:t>
            </a:r>
          </a:p>
          <a:p>
            <a:endParaRPr lang="en-US" dirty="0"/>
          </a:p>
          <a:p>
            <a:r>
              <a:rPr lang="en-US" dirty="0"/>
              <a:t>We will go through an interactive step by step example that will demonstrate how our algorithm works.</a:t>
            </a:r>
          </a:p>
          <a:p>
            <a:r>
              <a:rPr lang="en-US" dirty="0"/>
              <a:t>Suppose in a very simple scenario we must learn the difference between images of 0 and images of 1.</a:t>
            </a:r>
          </a:p>
          <a:p>
            <a:endParaRPr lang="en-US" dirty="0"/>
          </a:p>
          <a:p>
            <a:r>
              <a:rPr lang="en-US" dirty="0"/>
              <a:t>For this purpose, say, we have a labeled set shown in the left-hand box, which contains 2 examples of images of 0 and 2 examples of images of 1</a:t>
            </a:r>
          </a:p>
          <a:p>
            <a:r>
              <a:rPr lang="en-US" dirty="0"/>
              <a:t>On the right hand box, we have an unlabeled set of total of 10 unlabeled images, </a:t>
            </a:r>
          </a:p>
          <a:p>
            <a:r>
              <a:rPr lang="en-US" dirty="0"/>
              <a:t>5 of the image 0 and 5 of the image 1,  which must be clustered into 2 classes </a:t>
            </a:r>
          </a:p>
        </p:txBody>
      </p:sp>
      <p:sp>
        <p:nvSpPr>
          <p:cNvPr id="4" name="Slide Number Placeholder 3"/>
          <p:cNvSpPr>
            <a:spLocks noGrp="1"/>
          </p:cNvSpPr>
          <p:nvPr>
            <p:ph type="sldNum" sz="quarter" idx="5"/>
          </p:nvPr>
        </p:nvSpPr>
        <p:spPr/>
        <p:txBody>
          <a:bodyPr/>
          <a:lstStyle/>
          <a:p>
            <a:fld id="{5F1BE9C3-5DBD-4677-A40A-BC6220EF14F7}" type="slidenum">
              <a:rPr lang="en-US" smtClean="0"/>
              <a:t>17</a:t>
            </a:fld>
            <a:endParaRPr lang="en-US"/>
          </a:p>
        </p:txBody>
      </p:sp>
    </p:spTree>
    <p:extLst>
      <p:ext uri="{BB962C8B-B14F-4D97-AF65-F5344CB8AC3E}">
        <p14:creationId xmlns:p14="http://schemas.microsoft.com/office/powerpoint/2010/main" val="1202592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first step we form exhaustive pairings with each image in the labeled set to each image in the unlabeled set</a:t>
            </a:r>
          </a:p>
          <a:p>
            <a:r>
              <a:rPr lang="en-US" dirty="0"/>
              <a:t>In here we are pairing one labeled example from the 0 class to 5 unlabeled example in the 0 class</a:t>
            </a:r>
          </a:p>
        </p:txBody>
      </p:sp>
      <p:sp>
        <p:nvSpPr>
          <p:cNvPr id="4" name="Slide Number Placeholder 3"/>
          <p:cNvSpPr>
            <a:spLocks noGrp="1"/>
          </p:cNvSpPr>
          <p:nvPr>
            <p:ph type="sldNum" sz="quarter" idx="5"/>
          </p:nvPr>
        </p:nvSpPr>
        <p:spPr/>
        <p:txBody>
          <a:bodyPr/>
          <a:lstStyle/>
          <a:p>
            <a:fld id="{5F1BE9C3-5DBD-4677-A40A-BC6220EF14F7}" type="slidenum">
              <a:rPr lang="en-US" smtClean="0"/>
              <a:t>18</a:t>
            </a:fld>
            <a:endParaRPr lang="en-US"/>
          </a:p>
        </p:txBody>
      </p:sp>
    </p:spTree>
    <p:extLst>
      <p:ext uri="{BB962C8B-B14F-4D97-AF65-F5344CB8AC3E}">
        <p14:creationId xmlns:p14="http://schemas.microsoft.com/office/powerpoint/2010/main" val="4225352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In here we are pairing one labeled example from the 0 class to 5 unlabeled example in the 1 class.</a:t>
            </a:r>
          </a:p>
          <a:p>
            <a:endParaRPr lang="en-US" dirty="0"/>
          </a:p>
          <a:p>
            <a:r>
              <a:rPr lang="en-US" dirty="0"/>
              <a:t>This process is continued until all possible pairings have been formed.</a:t>
            </a:r>
          </a:p>
          <a:p>
            <a:r>
              <a:rPr lang="en-US" dirty="0"/>
              <a:t>In this specific case, we will have 2 times 2 times 10, equal to 40 possible pairings</a:t>
            </a:r>
          </a:p>
        </p:txBody>
      </p:sp>
      <p:sp>
        <p:nvSpPr>
          <p:cNvPr id="4" name="Slide Number Placeholder 3"/>
          <p:cNvSpPr>
            <a:spLocks noGrp="1"/>
          </p:cNvSpPr>
          <p:nvPr>
            <p:ph type="sldNum" sz="quarter" idx="5"/>
          </p:nvPr>
        </p:nvSpPr>
        <p:spPr/>
        <p:txBody>
          <a:bodyPr/>
          <a:lstStyle/>
          <a:p>
            <a:fld id="{5F1BE9C3-5DBD-4677-A40A-BC6220EF14F7}" type="slidenum">
              <a:rPr lang="en-US" smtClean="0"/>
              <a:t>19</a:t>
            </a:fld>
            <a:endParaRPr lang="en-US"/>
          </a:p>
        </p:txBody>
      </p:sp>
    </p:spTree>
    <p:extLst>
      <p:ext uri="{BB962C8B-B14F-4D97-AF65-F5344CB8AC3E}">
        <p14:creationId xmlns:p14="http://schemas.microsoft.com/office/powerpoint/2010/main" val="3777261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2</a:t>
            </a:fld>
            <a:endParaRPr lang="en-US"/>
          </a:p>
        </p:txBody>
      </p:sp>
    </p:spTree>
    <p:extLst>
      <p:ext uri="{BB962C8B-B14F-4D97-AF65-F5344CB8AC3E}">
        <p14:creationId xmlns:p14="http://schemas.microsoft.com/office/powerpoint/2010/main" val="1857686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formed all the possible pairing, we get a pairing table like this </a:t>
            </a:r>
          </a:p>
          <a:p>
            <a:r>
              <a:rPr lang="en-US" dirty="0"/>
              <a:t>Along each row, the left image is the same labeled image</a:t>
            </a:r>
          </a:p>
          <a:p>
            <a:r>
              <a:rPr lang="en-US" dirty="0"/>
              <a:t>Along each column, the right image is the same unlabeled image.</a:t>
            </a:r>
          </a:p>
          <a:p>
            <a:r>
              <a:rPr lang="en-US" dirty="0"/>
              <a:t>(click)</a:t>
            </a:r>
          </a:p>
          <a:p>
            <a:r>
              <a:rPr lang="en-US" dirty="0"/>
              <a:t>Now we take each pair of images from the pairing table (click)</a:t>
            </a:r>
          </a:p>
        </p:txBody>
      </p:sp>
      <p:sp>
        <p:nvSpPr>
          <p:cNvPr id="4" name="Slide Number Placeholder 3"/>
          <p:cNvSpPr>
            <a:spLocks noGrp="1"/>
          </p:cNvSpPr>
          <p:nvPr>
            <p:ph type="sldNum" sz="quarter" idx="5"/>
          </p:nvPr>
        </p:nvSpPr>
        <p:spPr/>
        <p:txBody>
          <a:bodyPr/>
          <a:lstStyle/>
          <a:p>
            <a:fld id="{5F1BE9C3-5DBD-4677-A40A-BC6220EF14F7}" type="slidenum">
              <a:rPr lang="en-US" smtClean="0"/>
              <a:t>20</a:t>
            </a:fld>
            <a:endParaRPr lang="en-US"/>
          </a:p>
        </p:txBody>
      </p:sp>
    </p:spTree>
    <p:extLst>
      <p:ext uri="{BB962C8B-B14F-4D97-AF65-F5344CB8AC3E}">
        <p14:creationId xmlns:p14="http://schemas.microsoft.com/office/powerpoint/2010/main" val="1697706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pass them through the Siamese Convolutional Neural network. The output features of both the encoders are </a:t>
            </a:r>
          </a:p>
          <a:p>
            <a:r>
              <a:rPr lang="en-US" dirty="0"/>
              <a:t>then mapped to a single value D(x,y) between 0 and 1 which is optimized to represent the degree of similarity between the pair of images.</a:t>
            </a:r>
          </a:p>
          <a:p>
            <a:r>
              <a:rPr lang="en-US" dirty="0"/>
              <a:t>(click)</a:t>
            </a:r>
          </a:p>
        </p:txBody>
      </p:sp>
      <p:sp>
        <p:nvSpPr>
          <p:cNvPr id="4" name="Slide Number Placeholder 3"/>
          <p:cNvSpPr>
            <a:spLocks noGrp="1"/>
          </p:cNvSpPr>
          <p:nvPr>
            <p:ph type="sldNum" sz="quarter" idx="5"/>
          </p:nvPr>
        </p:nvSpPr>
        <p:spPr/>
        <p:txBody>
          <a:bodyPr/>
          <a:lstStyle/>
          <a:p>
            <a:fld id="{5F1BE9C3-5DBD-4677-A40A-BC6220EF14F7}" type="slidenum">
              <a:rPr lang="en-US" smtClean="0"/>
              <a:t>21</a:t>
            </a:fld>
            <a:endParaRPr lang="en-US"/>
          </a:p>
        </p:txBody>
      </p:sp>
    </p:spTree>
    <p:extLst>
      <p:ext uri="{BB962C8B-B14F-4D97-AF65-F5344CB8AC3E}">
        <p14:creationId xmlns:p14="http://schemas.microsoft.com/office/powerpoint/2010/main" val="1253334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for each similarity metric value calculated for a pair of images, we can again arrange then in form of </a:t>
            </a:r>
          </a:p>
          <a:p>
            <a:r>
              <a:rPr lang="en-US" dirty="0"/>
              <a:t>two probability tables for the two classes, </a:t>
            </a:r>
            <a:r>
              <a:rPr lang="en-US" dirty="0" err="1"/>
              <a:t>pij</a:t>
            </a:r>
            <a:r>
              <a:rPr lang="en-US" dirty="0"/>
              <a:t> denoting the probability value for each possible pairing</a:t>
            </a:r>
          </a:p>
          <a:p>
            <a:endParaRPr lang="en-US" dirty="0"/>
          </a:p>
          <a:p>
            <a:r>
              <a:rPr lang="en-US" dirty="0"/>
              <a:t>We get a table where each image from the labeled set is from class 0, and (click)</a:t>
            </a:r>
          </a:p>
          <a:p>
            <a:r>
              <a:rPr lang="en-US" dirty="0"/>
              <a:t>And a table where each image from the labeled set is from the class 1</a:t>
            </a:r>
          </a:p>
          <a:p>
            <a:endParaRPr lang="en-US" dirty="0"/>
          </a:p>
          <a:p>
            <a:r>
              <a:rPr lang="en-US" dirty="0"/>
              <a:t>For each table, along the rows the values correspond to the same paired labeled image</a:t>
            </a:r>
          </a:p>
          <a:p>
            <a:r>
              <a:rPr lang="en-US" dirty="0"/>
              <a:t>And along the columns the values correspond to the same paired unlabeled image</a:t>
            </a:r>
          </a:p>
          <a:p>
            <a:endParaRPr lang="en-US" dirty="0"/>
          </a:p>
          <a:p>
            <a:r>
              <a:rPr lang="en-US" dirty="0"/>
              <a:t>Now we take the expected value of each column in the tables for class 0 and class 1 (click)</a:t>
            </a:r>
          </a:p>
          <a:p>
            <a:r>
              <a:rPr lang="en-US" dirty="0"/>
              <a:t>Here an example is shown</a:t>
            </a:r>
          </a:p>
          <a:p>
            <a:r>
              <a:rPr lang="en-US" dirty="0"/>
              <a:t>For the 7</a:t>
            </a:r>
            <a:r>
              <a:rPr lang="en-US" baseline="30000" dirty="0"/>
              <a:t>th</a:t>
            </a:r>
            <a:r>
              <a:rPr lang="en-US" dirty="0"/>
              <a:t> column in the table for class 0, taking the column average </a:t>
            </a:r>
          </a:p>
          <a:p>
            <a:r>
              <a:rPr lang="en-US" dirty="0"/>
              <a:t>Tells us what is the probability of encountering an image like the unlabeled image </a:t>
            </a:r>
          </a:p>
          <a:p>
            <a:r>
              <a:rPr lang="en-US" dirty="0"/>
              <a:t>at the 7</a:t>
            </a:r>
            <a:r>
              <a:rPr lang="en-US" baseline="30000" dirty="0"/>
              <a:t>th</a:t>
            </a:r>
            <a:r>
              <a:rPr lang="en-US" dirty="0"/>
              <a:t> index given the class is the same as the class of the paired labeled image which is 0</a:t>
            </a:r>
          </a:p>
          <a:p>
            <a:endParaRPr lang="en-US" dirty="0"/>
          </a:p>
          <a:p>
            <a:r>
              <a:rPr lang="en-US" dirty="0"/>
              <a:t>Similar example is shown for the class 1 image at the 3</a:t>
            </a:r>
            <a:r>
              <a:rPr lang="en-US" baseline="30000" dirty="0"/>
              <a:t>rd</a:t>
            </a:r>
            <a:r>
              <a:rPr lang="en-US" dirty="0"/>
              <a:t> unlabeled index</a:t>
            </a:r>
          </a:p>
        </p:txBody>
      </p:sp>
      <p:sp>
        <p:nvSpPr>
          <p:cNvPr id="4" name="Slide Number Placeholder 3"/>
          <p:cNvSpPr>
            <a:spLocks noGrp="1"/>
          </p:cNvSpPr>
          <p:nvPr>
            <p:ph type="sldNum" sz="quarter" idx="5"/>
          </p:nvPr>
        </p:nvSpPr>
        <p:spPr/>
        <p:txBody>
          <a:bodyPr/>
          <a:lstStyle/>
          <a:p>
            <a:fld id="{5F1BE9C3-5DBD-4677-A40A-BC6220EF14F7}" type="slidenum">
              <a:rPr lang="en-US" smtClean="0"/>
              <a:t>22</a:t>
            </a:fld>
            <a:endParaRPr lang="en-US"/>
          </a:p>
        </p:txBody>
      </p:sp>
    </p:spTree>
    <p:extLst>
      <p:ext uri="{BB962C8B-B14F-4D97-AF65-F5344CB8AC3E}">
        <p14:creationId xmlns:p14="http://schemas.microsoft.com/office/powerpoint/2010/main" val="861683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doing the column expectations in previous slides, now we table a single table </a:t>
            </a:r>
          </a:p>
          <a:p>
            <a:r>
              <a:rPr lang="en-US" dirty="0"/>
              <a:t>where each row corresponds to each unique class</a:t>
            </a:r>
          </a:p>
          <a:p>
            <a:r>
              <a:rPr lang="en-US" dirty="0"/>
              <a:t>And each column corresponds to an unique unlabeled image</a:t>
            </a:r>
          </a:p>
          <a:p>
            <a:endParaRPr lang="en-US" dirty="0"/>
          </a:p>
          <a:p>
            <a:r>
              <a:rPr lang="en-US" dirty="0"/>
              <a:t>Now we do a row normalization along each row (click)</a:t>
            </a:r>
          </a:p>
          <a:p>
            <a:r>
              <a:rPr lang="en-US" dirty="0"/>
              <a:t>This will force the values along each row to add up to 1</a:t>
            </a:r>
          </a:p>
          <a:p>
            <a:endParaRPr lang="en-US" dirty="0"/>
          </a:p>
          <a:p>
            <a:r>
              <a:rPr lang="en-US" dirty="0"/>
              <a:t>After the row normalization we are ready for the soft assignment step</a:t>
            </a:r>
          </a:p>
          <a:p>
            <a:endParaRPr lang="en-US" dirty="0"/>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23</a:t>
            </a:fld>
            <a:endParaRPr lang="en-US"/>
          </a:p>
        </p:txBody>
      </p:sp>
    </p:spTree>
    <p:extLst>
      <p:ext uri="{BB962C8B-B14F-4D97-AF65-F5344CB8AC3E}">
        <p14:creationId xmlns:p14="http://schemas.microsoft.com/office/powerpoint/2010/main" val="251047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Finally in the soft assignment step we assign a soft label to each unlabeled image in the pairings</a:t>
            </a:r>
          </a:p>
          <a:p>
            <a:r>
              <a:rPr lang="en-US" dirty="0"/>
              <a:t>This can be done by applying this simple equation along each column of the table (click)</a:t>
            </a:r>
          </a:p>
          <a:p>
            <a:r>
              <a:rPr lang="en-US" dirty="0"/>
              <a:t>This reduces the table to a single row corresponding to soft labels for each unlabeled image</a:t>
            </a:r>
          </a:p>
        </p:txBody>
      </p:sp>
      <p:sp>
        <p:nvSpPr>
          <p:cNvPr id="4" name="Slide Number Placeholder 3"/>
          <p:cNvSpPr>
            <a:spLocks noGrp="1"/>
          </p:cNvSpPr>
          <p:nvPr>
            <p:ph type="sldNum" sz="quarter" idx="5"/>
          </p:nvPr>
        </p:nvSpPr>
        <p:spPr/>
        <p:txBody>
          <a:bodyPr/>
          <a:lstStyle/>
          <a:p>
            <a:fld id="{5F1BE9C3-5DBD-4677-A40A-BC6220EF14F7}" type="slidenum">
              <a:rPr lang="en-US" smtClean="0"/>
              <a:t>24</a:t>
            </a:fld>
            <a:endParaRPr lang="en-US"/>
          </a:p>
        </p:txBody>
      </p:sp>
    </p:spTree>
    <p:extLst>
      <p:ext uri="{BB962C8B-B14F-4D97-AF65-F5344CB8AC3E}">
        <p14:creationId xmlns:p14="http://schemas.microsoft.com/office/powerpoint/2010/main" val="442862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p>
        </p:txBody>
      </p:sp>
      <p:sp>
        <p:nvSpPr>
          <p:cNvPr id="4" name="Slide Number Placeholder 3"/>
          <p:cNvSpPr>
            <a:spLocks noGrp="1"/>
          </p:cNvSpPr>
          <p:nvPr>
            <p:ph type="sldNum" sz="quarter" idx="5"/>
          </p:nvPr>
        </p:nvSpPr>
        <p:spPr/>
        <p:txBody>
          <a:bodyPr/>
          <a:lstStyle/>
          <a:p>
            <a:fld id="{5F1BE9C3-5DBD-4677-A40A-BC6220EF14F7}" type="slidenum">
              <a:rPr lang="en-US" smtClean="0"/>
              <a:t>25</a:t>
            </a:fld>
            <a:endParaRPr lang="en-US"/>
          </a:p>
        </p:txBody>
      </p:sp>
    </p:spTree>
    <p:extLst>
      <p:ext uri="{BB962C8B-B14F-4D97-AF65-F5344CB8AC3E}">
        <p14:creationId xmlns:p14="http://schemas.microsoft.com/office/powerpoint/2010/main" val="709018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p>
        </p:txBody>
      </p:sp>
      <p:sp>
        <p:nvSpPr>
          <p:cNvPr id="4" name="Slide Number Placeholder 3"/>
          <p:cNvSpPr>
            <a:spLocks noGrp="1"/>
          </p:cNvSpPr>
          <p:nvPr>
            <p:ph type="sldNum" sz="quarter" idx="5"/>
          </p:nvPr>
        </p:nvSpPr>
        <p:spPr/>
        <p:txBody>
          <a:bodyPr/>
          <a:lstStyle/>
          <a:p>
            <a:fld id="{5F1BE9C3-5DBD-4677-A40A-BC6220EF14F7}" type="slidenum">
              <a:rPr lang="en-US" smtClean="0"/>
              <a:t>26</a:t>
            </a:fld>
            <a:endParaRPr lang="en-US"/>
          </a:p>
        </p:txBody>
      </p:sp>
    </p:spTree>
    <p:extLst>
      <p:ext uri="{BB962C8B-B14F-4D97-AF65-F5344CB8AC3E}">
        <p14:creationId xmlns:p14="http://schemas.microsoft.com/office/powerpoint/2010/main" val="26566705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previous walk through was based on the MNIST images of 0 and 1. </a:t>
            </a:r>
          </a:p>
          <a:p>
            <a:r>
              <a:rPr lang="en-US" dirty="0"/>
              <a:t>Using the exact same technique, we can now apply this framework for indoor occupancy detection</a:t>
            </a:r>
          </a:p>
          <a:p>
            <a:endParaRPr lang="en-US" dirty="0"/>
          </a:p>
          <a:p>
            <a:r>
              <a:rPr lang="en-US" dirty="0"/>
              <a:t>First, we assign 3 memory locations, the labeled set where we pick at most 5 instances of </a:t>
            </a:r>
          </a:p>
          <a:p>
            <a:r>
              <a:rPr lang="en-US" dirty="0"/>
              <a:t>occupied and unoccupied example images where the camera is placed</a:t>
            </a:r>
          </a:p>
          <a:p>
            <a:endParaRPr lang="en-US" dirty="0"/>
          </a:p>
          <a:p>
            <a:r>
              <a:rPr lang="en-US" dirty="0"/>
              <a:t>We initialize an empty Unlabeled set where images are collected from the camera and stored over time</a:t>
            </a:r>
          </a:p>
          <a:p>
            <a:r>
              <a:rPr lang="en-US" dirty="0"/>
              <a:t>And we initialize an empty clustered images folder where the model segregates the images </a:t>
            </a:r>
          </a:p>
          <a:p>
            <a:r>
              <a:rPr lang="en-US" dirty="0"/>
              <a:t>in the unlabeled image in a continuous online fashion.</a:t>
            </a:r>
          </a:p>
          <a:p>
            <a:endParaRPr lang="en-US" dirty="0"/>
          </a:p>
          <a:p>
            <a:pPr marL="0" lvl="0" indent="0" algn="l" rtl="0">
              <a:spcBef>
                <a:spcPts val="0"/>
              </a:spcBef>
              <a:spcAft>
                <a:spcPts val="0"/>
              </a:spcAft>
              <a:buClr>
                <a:schemeClr val="dk1"/>
              </a:buClr>
              <a:buSzPts val="1100"/>
              <a:buFont typeface="Arial"/>
              <a:buNone/>
            </a:pPr>
            <a:r>
              <a:rPr lang="en-US" dirty="0"/>
              <a:t>First we sample a pair that of a random image in the labeled set and a </a:t>
            </a:r>
          </a:p>
          <a:p>
            <a:pPr marL="0" lvl="0" indent="0" algn="l" rtl="0">
              <a:spcBef>
                <a:spcPts val="0"/>
              </a:spcBef>
              <a:spcAft>
                <a:spcPts val="0"/>
              </a:spcAft>
              <a:buClr>
                <a:schemeClr val="dk1"/>
              </a:buClr>
              <a:buSzPts val="1100"/>
              <a:buFont typeface="Arial"/>
              <a:buNone/>
            </a:pPr>
            <a:r>
              <a:rPr lang="en-US" dirty="0"/>
              <a:t>random image in the unlabeled set and send them to a Siamese convolutional neural network. (click)</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The Siamese Neural network architecture that we presented earlier now takes this pair</a:t>
            </a:r>
          </a:p>
          <a:p>
            <a:pPr marL="0" lvl="0" indent="0" algn="l" rtl="0">
              <a:spcBef>
                <a:spcPts val="0"/>
              </a:spcBef>
              <a:spcAft>
                <a:spcPts val="0"/>
              </a:spcAft>
              <a:buClr>
                <a:schemeClr val="dk1"/>
              </a:buClr>
              <a:buSzPts val="1100"/>
              <a:buFont typeface="Arial"/>
              <a:buNone/>
            </a:pPr>
            <a:r>
              <a:rPr lang="en-US" dirty="0"/>
              <a:t>As input and predicts the degree of similarity between the two images on a scale of 0 to 1.  (click)</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This relative score is then used to assign an imaginary label to the image sampled from unlabeled set. </a:t>
            </a:r>
          </a:p>
          <a:p>
            <a:pPr marL="0" lvl="0" indent="0" algn="l" rtl="0">
              <a:spcBef>
                <a:spcPts val="0"/>
              </a:spcBef>
              <a:spcAft>
                <a:spcPts val="0"/>
              </a:spcAft>
              <a:buClr>
                <a:schemeClr val="dk1"/>
              </a:buClr>
              <a:buSzPts val="1100"/>
              <a:buFont typeface="Arial"/>
              <a:buNone/>
            </a:pPr>
            <a:r>
              <a:rPr lang="en-US" dirty="0"/>
              <a:t>Images sampled from the unlabeled set with their labels assigned are send out to the clustered folder (click)</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In the final step, an image pair is now sampled from the clustered set and the same Siamese neural </a:t>
            </a:r>
          </a:p>
          <a:p>
            <a:pPr marL="0" lvl="0" indent="0" algn="l" rtl="0">
              <a:spcBef>
                <a:spcPts val="0"/>
              </a:spcBef>
              <a:spcAft>
                <a:spcPts val="0"/>
              </a:spcAft>
              <a:buClr>
                <a:schemeClr val="dk1"/>
              </a:buClr>
              <a:buSzPts val="1100"/>
              <a:buFont typeface="Arial"/>
              <a:buNone/>
            </a:pPr>
            <a:r>
              <a:rPr lang="en-US" dirty="0"/>
              <a:t>network is now trained to output 1 if the imaginary labels are same and 0 if the imaginary labels are not same.</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Over time, we have verified using different combinations of true labeled images in the test set, </a:t>
            </a:r>
          </a:p>
          <a:p>
            <a:pPr marL="0" lvl="0" indent="0" algn="l" rtl="0">
              <a:spcBef>
                <a:spcPts val="0"/>
              </a:spcBef>
              <a:spcAft>
                <a:spcPts val="0"/>
              </a:spcAft>
              <a:buClr>
                <a:schemeClr val="dk1"/>
              </a:buClr>
              <a:buSzPts val="1100"/>
              <a:buFont typeface="Arial"/>
              <a:buNone/>
            </a:pPr>
            <a:r>
              <a:rPr lang="en-US" dirty="0"/>
              <a:t>that our algorithm can assign correct clusters in the clustered images set from unlabeled images provided in the unlabeled set. (click)</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As a final detail, instead of blindly adding images collected at each time step to the unlabeled set</a:t>
            </a:r>
          </a:p>
          <a:p>
            <a:pPr marL="0" lvl="0" indent="0" algn="l" rtl="0">
              <a:spcBef>
                <a:spcPts val="0"/>
              </a:spcBef>
              <a:spcAft>
                <a:spcPts val="0"/>
              </a:spcAft>
              <a:buClr>
                <a:schemeClr val="dk1"/>
              </a:buClr>
              <a:buSzPts val="1100"/>
              <a:buFont typeface="Arial"/>
              <a:buNone/>
            </a:pPr>
            <a:r>
              <a:rPr lang="en-US" dirty="0"/>
              <a:t>We can also use simple change detection algorithms that detect the change from previous frame,</a:t>
            </a:r>
          </a:p>
          <a:p>
            <a:pPr marL="0" lvl="0" indent="0" algn="l" rtl="0">
              <a:spcBef>
                <a:spcPts val="0"/>
              </a:spcBef>
              <a:spcAft>
                <a:spcPts val="0"/>
              </a:spcAft>
              <a:buClr>
                <a:schemeClr val="dk1"/>
              </a:buClr>
              <a:buSzPts val="1100"/>
              <a:buFont typeface="Arial"/>
              <a:buNone/>
            </a:pPr>
            <a:r>
              <a:rPr lang="en-US" dirty="0"/>
              <a:t>For example, detect the change in SSIM values from past image and add it if significant (click)</a:t>
            </a:r>
          </a:p>
          <a:p>
            <a:endParaRPr lang="en-US" dirty="0"/>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27</a:t>
            </a:fld>
            <a:endParaRPr lang="en-US"/>
          </a:p>
        </p:txBody>
      </p:sp>
    </p:spTree>
    <p:extLst>
      <p:ext uri="{BB962C8B-B14F-4D97-AF65-F5344CB8AC3E}">
        <p14:creationId xmlns:p14="http://schemas.microsoft.com/office/powerpoint/2010/main" val="2102011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 we had partnered with University of Washington and they had designed </a:t>
            </a:r>
          </a:p>
          <a:p>
            <a:r>
              <a:rPr lang="en-US" dirty="0"/>
              <a:t>these wireless battery free devices that use backscatter technology to collect low resolution </a:t>
            </a:r>
          </a:p>
          <a:p>
            <a:r>
              <a:rPr lang="en-US" dirty="0"/>
              <a:t>Images with little energy requirement as shown in the left figure.</a:t>
            </a:r>
          </a:p>
          <a:p>
            <a:endParaRPr lang="en-US" dirty="0"/>
          </a:p>
          <a:p>
            <a:r>
              <a:rPr lang="en-US" dirty="0"/>
              <a:t>On the right example images of occupied and unoccupied instances in our dataset are shown</a:t>
            </a:r>
          </a:p>
        </p:txBody>
      </p:sp>
      <p:sp>
        <p:nvSpPr>
          <p:cNvPr id="4" name="Slide Number Placeholder 3"/>
          <p:cNvSpPr>
            <a:spLocks noGrp="1"/>
          </p:cNvSpPr>
          <p:nvPr>
            <p:ph type="sldNum" sz="quarter" idx="5"/>
          </p:nvPr>
        </p:nvSpPr>
        <p:spPr/>
        <p:txBody>
          <a:bodyPr/>
          <a:lstStyle/>
          <a:p>
            <a:fld id="{5F1BE9C3-5DBD-4677-A40A-BC6220EF14F7}" type="slidenum">
              <a:rPr lang="en-US" smtClean="0"/>
              <a:t>28</a:t>
            </a:fld>
            <a:endParaRPr lang="en-US"/>
          </a:p>
        </p:txBody>
      </p:sp>
    </p:spTree>
    <p:extLst>
      <p:ext uri="{BB962C8B-B14F-4D97-AF65-F5344CB8AC3E}">
        <p14:creationId xmlns:p14="http://schemas.microsoft.com/office/powerpoint/2010/main" val="911211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and the next we show examples of the clustering in work in 4 different office settings. The 32x32 pixel images are collected with the same data quality and camera position as shown in the pictures. </a:t>
            </a:r>
          </a:p>
          <a:p>
            <a:r>
              <a:rPr lang="en-US" dirty="0"/>
              <a:t>We use the pictures shown here as the starting labeled images and are maintained as the only labeled images for those regions.</a:t>
            </a:r>
          </a:p>
          <a:p>
            <a:endParaRPr lang="en-US" dirty="0"/>
          </a:p>
          <a:p>
            <a:r>
              <a:rPr lang="en-US" dirty="0"/>
              <a:t>After the light pretraining step, in a couple of scenarios we saw the clustering accuracies start close to 60%, over time when the EM algorithm progress, the accuracies dip initially, probably because the </a:t>
            </a:r>
          </a:p>
          <a:p>
            <a:r>
              <a:rPr lang="en-US" dirty="0"/>
              <a:t>rate at which the room changes from occupied to unoccupied is not uniform. However, after about 2 hours of data collection, the clustering accuracy in all the rooms starts to rise </a:t>
            </a:r>
          </a:p>
          <a:p>
            <a:r>
              <a:rPr lang="en-US" dirty="0"/>
              <a:t>Eventually after 4-5 hours the accuracy remains stable close to 80%.</a:t>
            </a:r>
          </a:p>
          <a:p>
            <a:endParaRPr lang="en-US" dirty="0"/>
          </a:p>
          <a:p>
            <a:r>
              <a:rPr lang="en-US" dirty="0"/>
              <a:t>By aggregating occupancy status across various rooms where camera are set up even higher occupancy detection close to 95% have been achieved by our team.</a:t>
            </a:r>
          </a:p>
        </p:txBody>
      </p:sp>
      <p:sp>
        <p:nvSpPr>
          <p:cNvPr id="4" name="Slide Number Placeholder 3"/>
          <p:cNvSpPr>
            <a:spLocks noGrp="1"/>
          </p:cNvSpPr>
          <p:nvPr>
            <p:ph type="sldNum" sz="quarter" idx="5"/>
          </p:nvPr>
        </p:nvSpPr>
        <p:spPr/>
        <p:txBody>
          <a:bodyPr/>
          <a:lstStyle/>
          <a:p>
            <a:fld id="{5F1BE9C3-5DBD-4677-A40A-BC6220EF14F7}" type="slidenum">
              <a:rPr lang="en-US" smtClean="0"/>
              <a:t>29</a:t>
            </a:fld>
            <a:endParaRPr lang="en-US"/>
          </a:p>
        </p:txBody>
      </p:sp>
    </p:spTree>
    <p:extLst>
      <p:ext uri="{BB962C8B-B14F-4D97-AF65-F5344CB8AC3E}">
        <p14:creationId xmlns:p14="http://schemas.microsoft.com/office/powerpoint/2010/main" val="3399865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https://smartoccupancydetector.wordpress.com/</a:t>
            </a:r>
          </a:p>
          <a:p>
            <a:endParaRPr lang="en-US" dirty="0"/>
          </a:p>
          <a:p>
            <a:r>
              <a:rPr lang="en-US" dirty="0"/>
              <a:t>(read from slide)</a:t>
            </a:r>
          </a:p>
        </p:txBody>
      </p:sp>
      <p:sp>
        <p:nvSpPr>
          <p:cNvPr id="4" name="Slide Number Placeholder 3"/>
          <p:cNvSpPr>
            <a:spLocks noGrp="1"/>
          </p:cNvSpPr>
          <p:nvPr>
            <p:ph type="sldNum" sz="quarter" idx="5"/>
          </p:nvPr>
        </p:nvSpPr>
        <p:spPr/>
        <p:txBody>
          <a:bodyPr/>
          <a:lstStyle/>
          <a:p>
            <a:fld id="{5F1BE9C3-5DBD-4677-A40A-BC6220EF14F7}" type="slidenum">
              <a:rPr lang="en-US" smtClean="0"/>
              <a:t>3</a:t>
            </a:fld>
            <a:endParaRPr lang="en-US"/>
          </a:p>
        </p:txBody>
      </p:sp>
    </p:spTree>
    <p:extLst>
      <p:ext uri="{BB962C8B-B14F-4D97-AF65-F5344CB8AC3E}">
        <p14:creationId xmlns:p14="http://schemas.microsoft.com/office/powerpoint/2010/main" val="3011203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 this is another example of the two other scenarios we have used our clustering algorithm.</a:t>
            </a:r>
          </a:p>
        </p:txBody>
      </p:sp>
      <p:sp>
        <p:nvSpPr>
          <p:cNvPr id="4" name="Slide Number Placeholder 3"/>
          <p:cNvSpPr>
            <a:spLocks noGrp="1"/>
          </p:cNvSpPr>
          <p:nvPr>
            <p:ph type="sldNum" sz="quarter" idx="5"/>
          </p:nvPr>
        </p:nvSpPr>
        <p:spPr/>
        <p:txBody>
          <a:bodyPr/>
          <a:lstStyle/>
          <a:p>
            <a:fld id="{5F1BE9C3-5DBD-4677-A40A-BC6220EF14F7}" type="slidenum">
              <a:rPr lang="en-US" smtClean="0"/>
              <a:t>30</a:t>
            </a:fld>
            <a:endParaRPr lang="en-US"/>
          </a:p>
        </p:txBody>
      </p:sp>
    </p:spTree>
    <p:extLst>
      <p:ext uri="{BB962C8B-B14F-4D97-AF65-F5344CB8AC3E}">
        <p14:creationId xmlns:p14="http://schemas.microsoft.com/office/powerpoint/2010/main" val="1449943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verify that our algorithm also works in drastically different image settings and with better image data qualities we also used the publicly available dataset PIROPO</a:t>
            </a:r>
          </a:p>
          <a:p>
            <a:r>
              <a:rPr lang="en-US" dirty="0"/>
              <a:t>Which stands for - </a:t>
            </a:r>
            <a:r>
              <a:rPr lang="en-US" b="0" i="0" dirty="0">
                <a:solidFill>
                  <a:srgbClr val="212121"/>
                </a:solidFill>
                <a:effectLst/>
                <a:latin typeface="Open Sans"/>
              </a:rPr>
              <a:t>People in Indoor </a:t>
            </a:r>
            <a:r>
              <a:rPr lang="en-US" b="0" i="0" dirty="0" err="1">
                <a:solidFill>
                  <a:srgbClr val="212121"/>
                </a:solidFill>
                <a:effectLst/>
                <a:latin typeface="Open Sans"/>
              </a:rPr>
              <a:t>ROoms</a:t>
            </a:r>
            <a:r>
              <a:rPr lang="en-US" b="0" i="0" dirty="0">
                <a:solidFill>
                  <a:srgbClr val="212121"/>
                </a:solidFill>
                <a:effectLst/>
                <a:latin typeface="Open Sans"/>
              </a:rPr>
              <a:t> with Perspective and Omnidirectional cameras. It has been widely used by several earlier papers in presenting their occupancy detection systems</a:t>
            </a:r>
          </a:p>
          <a:p>
            <a:endParaRPr lang="en-US" b="0" i="0" dirty="0">
              <a:solidFill>
                <a:srgbClr val="212121"/>
              </a:solidFill>
              <a:effectLst/>
              <a:latin typeface="Open Sans"/>
            </a:endParaRPr>
          </a:p>
          <a:p>
            <a:r>
              <a:rPr lang="en-US" dirty="0"/>
              <a:t>On the top row you can see that there are images collected from the top of the room using omnidirectional cameras</a:t>
            </a:r>
          </a:p>
          <a:p>
            <a:r>
              <a:rPr lang="en-US" dirty="0"/>
              <a:t>On the bottom row they have also used regular cameras to collect data from the same rooms. There can be </a:t>
            </a:r>
            <a:r>
              <a:rPr lang="en-US" dirty="0" err="1"/>
              <a:t>upto</a:t>
            </a:r>
            <a:r>
              <a:rPr lang="en-US" dirty="0"/>
              <a:t> 10 people simultaneously walking.</a:t>
            </a:r>
          </a:p>
        </p:txBody>
      </p:sp>
      <p:sp>
        <p:nvSpPr>
          <p:cNvPr id="4" name="Slide Number Placeholder 3"/>
          <p:cNvSpPr>
            <a:spLocks noGrp="1"/>
          </p:cNvSpPr>
          <p:nvPr>
            <p:ph type="sldNum" sz="quarter" idx="5"/>
          </p:nvPr>
        </p:nvSpPr>
        <p:spPr/>
        <p:txBody>
          <a:bodyPr/>
          <a:lstStyle/>
          <a:p>
            <a:fld id="{5F1BE9C3-5DBD-4677-A40A-BC6220EF14F7}" type="slidenum">
              <a:rPr lang="en-US" smtClean="0"/>
              <a:t>31</a:t>
            </a:fld>
            <a:endParaRPr lang="en-US"/>
          </a:p>
        </p:txBody>
      </p:sp>
    </p:spTree>
    <p:extLst>
      <p:ext uri="{BB962C8B-B14F-4D97-AF65-F5344CB8AC3E}">
        <p14:creationId xmlns:p14="http://schemas.microsoft.com/office/powerpoint/2010/main" val="738033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tested on a standard benchmark many few shot algorithms are demonstrated upon</a:t>
            </a:r>
          </a:p>
          <a:p>
            <a:r>
              <a:rPr lang="en-US" dirty="0" err="1"/>
              <a:t>MiniImageNet</a:t>
            </a:r>
            <a:r>
              <a:rPr lang="en-US" dirty="0"/>
              <a:t> is a subset of the ImageNet dataset, containing images from 100 different classes and 600 images per class</a:t>
            </a:r>
          </a:p>
          <a:p>
            <a:endParaRPr lang="en-US" dirty="0"/>
          </a:p>
          <a:p>
            <a:r>
              <a:rPr lang="en-US" dirty="0"/>
              <a:t>In the context of few shot learning, N-way k-shot learning means the learner must learn to </a:t>
            </a:r>
          </a:p>
          <a:p>
            <a:r>
              <a:rPr lang="en-US" dirty="0"/>
              <a:t>classify N different classes with k provided examples from each class</a:t>
            </a:r>
          </a:p>
          <a:p>
            <a:r>
              <a:rPr lang="en-US" dirty="0"/>
              <a:t>Therefore for 5-way 5 shot task we chose 5 classes and sample 5 images from each of the 5 classes</a:t>
            </a:r>
          </a:p>
          <a:p>
            <a:r>
              <a:rPr lang="en-US" dirty="0"/>
              <a:t>And the few shot learner has to correctly identify the images</a:t>
            </a:r>
          </a:p>
        </p:txBody>
      </p:sp>
      <p:sp>
        <p:nvSpPr>
          <p:cNvPr id="4" name="Slide Number Placeholder 3"/>
          <p:cNvSpPr>
            <a:spLocks noGrp="1"/>
          </p:cNvSpPr>
          <p:nvPr>
            <p:ph type="sldNum" sz="quarter" idx="5"/>
          </p:nvPr>
        </p:nvSpPr>
        <p:spPr/>
        <p:txBody>
          <a:bodyPr/>
          <a:lstStyle/>
          <a:p>
            <a:fld id="{5F1BE9C3-5DBD-4677-A40A-BC6220EF14F7}" type="slidenum">
              <a:rPr lang="en-US" smtClean="0"/>
              <a:t>32</a:t>
            </a:fld>
            <a:endParaRPr lang="en-US"/>
          </a:p>
        </p:txBody>
      </p:sp>
    </p:spTree>
    <p:extLst>
      <p:ext uri="{BB962C8B-B14F-4D97-AF65-F5344CB8AC3E}">
        <p14:creationId xmlns:p14="http://schemas.microsoft.com/office/powerpoint/2010/main" val="1432208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compared our technique with a variety of existing techniques </a:t>
            </a:r>
          </a:p>
          <a:p>
            <a:r>
              <a:rPr lang="en-US" dirty="0"/>
              <a:t>First is the UMTRA – Unsupervised meta learning for few shot image classification by </a:t>
            </a:r>
            <a:r>
              <a:rPr lang="en-US" dirty="0" err="1"/>
              <a:t>Siavash</a:t>
            </a:r>
            <a:r>
              <a:rPr lang="en-US" dirty="0"/>
              <a:t>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have CACTUs- Unsupervised learning via meta learning by Sergey </a:t>
            </a:r>
            <a:r>
              <a:rPr lang="en-US" dirty="0" err="1"/>
              <a:t>Levines</a:t>
            </a:r>
            <a:r>
              <a:rPr lang="en-US" dirty="0"/>
              <a:t> team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have Matching Nets- Matching networks for few shot learning by </a:t>
            </a:r>
            <a:r>
              <a:rPr lang="en-US" dirty="0" err="1"/>
              <a:t>Vinyals</a:t>
            </a:r>
            <a:r>
              <a:rPr lang="en-US" dirty="0"/>
              <a:t>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have MAML- </a:t>
            </a:r>
            <a:r>
              <a:rPr lang="en-US" sz="1200" dirty="0"/>
              <a:t>Model-agnostic meta-learning for fast adaptation of deep networks by </a:t>
            </a:r>
            <a:r>
              <a:rPr lang="en-US" sz="1200" dirty="0" err="1"/>
              <a:t>Levines</a:t>
            </a:r>
            <a:r>
              <a:rPr lang="en-US" sz="1200" dirty="0"/>
              <a:t> team </a:t>
            </a:r>
            <a:r>
              <a:rPr lang="en-US" dirty="0"/>
              <a:t>(click)</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Then we have Meta Learn LSTM – Optimization as a model for few shot learning by Larochelle </a:t>
            </a:r>
            <a:r>
              <a:rPr lang="en-US" dirty="0"/>
              <a:t>(click)</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Then we have Centroid Networks - Centroid networks for few-shot clustering and unsupervised few-shot classification by Gabriel Huang </a:t>
            </a:r>
            <a:r>
              <a:rPr lang="en-US" dirty="0"/>
              <a:t>(click)</a:t>
            </a:r>
            <a:endParaRPr lang="en-US" sz="1200" dirty="0"/>
          </a:p>
          <a:p>
            <a:endParaRPr lang="en-US" sz="1200" dirty="0"/>
          </a:p>
          <a:p>
            <a:r>
              <a:rPr lang="en-US" sz="1200" dirty="0"/>
              <a:t>Finally, we also took the features learn from our Siamese network in the light pretraining step and added a K nearest neighbor classifier to the end as a baseline</a:t>
            </a:r>
          </a:p>
          <a:p>
            <a:r>
              <a:rPr lang="en-US" sz="1200" dirty="0"/>
              <a:t>To serve as a replacement for the EM online adaptation clustering step devised by us.</a:t>
            </a:r>
          </a:p>
        </p:txBody>
      </p:sp>
      <p:sp>
        <p:nvSpPr>
          <p:cNvPr id="4" name="Slide Number Placeholder 3"/>
          <p:cNvSpPr>
            <a:spLocks noGrp="1"/>
          </p:cNvSpPr>
          <p:nvPr>
            <p:ph type="sldNum" sz="quarter" idx="5"/>
          </p:nvPr>
        </p:nvSpPr>
        <p:spPr/>
        <p:txBody>
          <a:bodyPr/>
          <a:lstStyle/>
          <a:p>
            <a:fld id="{5F1BE9C3-5DBD-4677-A40A-BC6220EF14F7}" type="slidenum">
              <a:rPr lang="en-US" smtClean="0"/>
              <a:t>33</a:t>
            </a:fld>
            <a:endParaRPr lang="en-US"/>
          </a:p>
        </p:txBody>
      </p:sp>
    </p:spTree>
    <p:extLst>
      <p:ext uri="{BB962C8B-B14F-4D97-AF65-F5344CB8AC3E}">
        <p14:creationId xmlns:p14="http://schemas.microsoft.com/office/powerpoint/2010/main" val="39007410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 here we have all the references for the different techniques used</a:t>
            </a:r>
          </a:p>
        </p:txBody>
      </p:sp>
      <p:sp>
        <p:nvSpPr>
          <p:cNvPr id="4" name="Slide Number Placeholder 3"/>
          <p:cNvSpPr>
            <a:spLocks noGrp="1"/>
          </p:cNvSpPr>
          <p:nvPr>
            <p:ph type="sldNum" sz="quarter" idx="5"/>
          </p:nvPr>
        </p:nvSpPr>
        <p:spPr/>
        <p:txBody>
          <a:bodyPr/>
          <a:lstStyle/>
          <a:p>
            <a:fld id="{5F1BE9C3-5DBD-4677-A40A-BC6220EF14F7}" type="slidenum">
              <a:rPr lang="en-US" smtClean="0"/>
              <a:t>34</a:t>
            </a:fld>
            <a:endParaRPr lang="en-US"/>
          </a:p>
        </p:txBody>
      </p:sp>
    </p:spTree>
    <p:extLst>
      <p:ext uri="{BB962C8B-B14F-4D97-AF65-F5344CB8AC3E}">
        <p14:creationId xmlns:p14="http://schemas.microsoft.com/office/powerpoint/2010/main" val="16234946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starting from the left-hand side, we our algorithm with the </a:t>
            </a:r>
            <a:r>
              <a:rPr lang="en-US" dirty="0" err="1"/>
              <a:t>Knn</a:t>
            </a:r>
            <a:r>
              <a:rPr lang="en-US" dirty="0"/>
              <a:t> baseline mentioned in the earlier slide over 6 different rooms </a:t>
            </a:r>
          </a:p>
          <a:p>
            <a:r>
              <a:rPr lang="en-US" dirty="0"/>
              <a:t>with different lighting conditions, occupancy rates and camera positions. In general, we observe an increase of accuracy </a:t>
            </a:r>
          </a:p>
          <a:p>
            <a:r>
              <a:rPr lang="en-US" dirty="0"/>
              <a:t>Of close to 10% on top of the light pretrained Siamese network when our clustering scheme is used.</a:t>
            </a:r>
          </a:p>
          <a:p>
            <a:endParaRPr lang="en-US" dirty="0"/>
          </a:p>
          <a:p>
            <a:r>
              <a:rPr lang="en-US" dirty="0"/>
              <a:t>In the center, we also compare across the PIROPO dataset and pairwise MNIST images, where we</a:t>
            </a:r>
          </a:p>
          <a:p>
            <a:r>
              <a:rPr lang="en-US" dirty="0"/>
              <a:t>Also see significant increase in accuracy</a:t>
            </a:r>
          </a:p>
          <a:p>
            <a:endParaRPr lang="en-US" dirty="0"/>
          </a:p>
          <a:p>
            <a:r>
              <a:rPr lang="en-US" dirty="0"/>
              <a:t>Finally, the whole lightly pretrained Siamese architecture + the EM clustering </a:t>
            </a:r>
          </a:p>
          <a:p>
            <a:r>
              <a:rPr lang="en-US" dirty="0"/>
              <a:t>Was tested alongside 6 previous existing few shot frameworks over the Image Net 5-way 5-shot benchmark,</a:t>
            </a:r>
          </a:p>
          <a:p>
            <a:r>
              <a:rPr lang="en-US" dirty="0"/>
              <a:t>And we obtained comparable accuracies</a:t>
            </a:r>
          </a:p>
        </p:txBody>
      </p:sp>
      <p:sp>
        <p:nvSpPr>
          <p:cNvPr id="4" name="Slide Number Placeholder 3"/>
          <p:cNvSpPr>
            <a:spLocks noGrp="1"/>
          </p:cNvSpPr>
          <p:nvPr>
            <p:ph type="sldNum" sz="quarter" idx="5"/>
          </p:nvPr>
        </p:nvSpPr>
        <p:spPr/>
        <p:txBody>
          <a:bodyPr/>
          <a:lstStyle/>
          <a:p>
            <a:fld id="{5F1BE9C3-5DBD-4677-A40A-BC6220EF14F7}" type="slidenum">
              <a:rPr lang="en-US" smtClean="0"/>
              <a:t>35</a:t>
            </a:fld>
            <a:endParaRPr lang="en-US"/>
          </a:p>
        </p:txBody>
      </p:sp>
    </p:spTree>
    <p:extLst>
      <p:ext uri="{BB962C8B-B14F-4D97-AF65-F5344CB8AC3E}">
        <p14:creationId xmlns:p14="http://schemas.microsoft.com/office/powerpoint/2010/main" val="905914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tested our algorithm for better quality collected images</a:t>
            </a:r>
          </a:p>
          <a:p>
            <a:r>
              <a:rPr lang="en-US" dirty="0"/>
              <a:t>But with different conditions such as a pet cat present in the image</a:t>
            </a:r>
          </a:p>
          <a:p>
            <a:r>
              <a:rPr lang="en-US" dirty="0"/>
              <a:t>Extremely low light conditions </a:t>
            </a:r>
          </a:p>
          <a:p>
            <a:r>
              <a:rPr lang="en-US" dirty="0"/>
              <a:t>And in situations where the person can be very close to the camera </a:t>
            </a:r>
          </a:p>
          <a:p>
            <a:r>
              <a:rPr lang="en-US" dirty="0"/>
              <a:t>We found that the clustering is still able to correctly identify </a:t>
            </a:r>
          </a:p>
          <a:p>
            <a:r>
              <a:rPr lang="en-US" dirty="0"/>
              <a:t>And separate occupied instance from unoccupied instances</a:t>
            </a:r>
          </a:p>
          <a:p>
            <a:r>
              <a:rPr lang="en-US" dirty="0"/>
              <a:t>Sometimes in earlier literature review we had found out that pets might create problems </a:t>
            </a:r>
          </a:p>
          <a:p>
            <a:r>
              <a:rPr lang="en-US" dirty="0"/>
              <a:t>in occupancy detection especially when there are motion-based sensors installed, </a:t>
            </a:r>
          </a:p>
          <a:p>
            <a:r>
              <a:rPr lang="en-US" dirty="0"/>
              <a:t>however, in image-based occupancy sensing these problems might be avoided.</a:t>
            </a:r>
          </a:p>
        </p:txBody>
      </p:sp>
      <p:sp>
        <p:nvSpPr>
          <p:cNvPr id="4" name="Slide Number Placeholder 3"/>
          <p:cNvSpPr>
            <a:spLocks noGrp="1"/>
          </p:cNvSpPr>
          <p:nvPr>
            <p:ph type="sldNum" sz="quarter" idx="5"/>
          </p:nvPr>
        </p:nvSpPr>
        <p:spPr/>
        <p:txBody>
          <a:bodyPr/>
          <a:lstStyle/>
          <a:p>
            <a:fld id="{5F1BE9C3-5DBD-4677-A40A-BC6220EF14F7}" type="slidenum">
              <a:rPr lang="en-US" smtClean="0"/>
              <a:t>36</a:t>
            </a:fld>
            <a:endParaRPr lang="en-US"/>
          </a:p>
        </p:txBody>
      </p:sp>
    </p:spTree>
    <p:extLst>
      <p:ext uri="{BB962C8B-B14F-4D97-AF65-F5344CB8AC3E}">
        <p14:creationId xmlns:p14="http://schemas.microsoft.com/office/powerpoint/2010/main" val="17301744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tested the performance of our algorithm with respect to forced degradation of image quality in order to enhance privacy </a:t>
            </a:r>
          </a:p>
          <a:p>
            <a:r>
              <a:rPr lang="en-US" dirty="0"/>
              <a:t>In order to do that, we introduced </a:t>
            </a:r>
            <a:r>
              <a:rPr lang="en-US" dirty="0" err="1"/>
              <a:t>maxpooling</a:t>
            </a:r>
            <a:r>
              <a:rPr lang="en-US" dirty="0"/>
              <a:t> operation in collected images </a:t>
            </a:r>
          </a:p>
          <a:p>
            <a:r>
              <a:rPr lang="en-US" dirty="0"/>
              <a:t>Where each n by n region in the image is treated with a </a:t>
            </a:r>
            <a:r>
              <a:rPr lang="en-US" dirty="0" err="1"/>
              <a:t>maxpooling</a:t>
            </a:r>
            <a:r>
              <a:rPr lang="en-US" dirty="0"/>
              <a:t> filter picking </a:t>
            </a:r>
          </a:p>
          <a:p>
            <a:r>
              <a:rPr lang="en-US" dirty="0"/>
              <a:t>only the highest intensity pixel and distributing the average pixel value to the other pixels in the n by n region</a:t>
            </a:r>
          </a:p>
          <a:p>
            <a:endParaRPr lang="en-US" dirty="0"/>
          </a:p>
          <a:p>
            <a:r>
              <a:rPr lang="en-US" dirty="0"/>
              <a:t>We observe that </a:t>
            </a:r>
            <a:r>
              <a:rPr lang="en-US" dirty="0" err="1"/>
              <a:t>upto</a:t>
            </a:r>
            <a:r>
              <a:rPr lang="en-US" dirty="0"/>
              <a:t> a </a:t>
            </a:r>
            <a:r>
              <a:rPr lang="en-US" dirty="0" err="1"/>
              <a:t>maxpool</a:t>
            </a:r>
            <a:r>
              <a:rPr lang="en-US" dirty="0"/>
              <a:t> size of 10x10 which is shown in the left bottom image, considerable accuracies can be maintained</a:t>
            </a:r>
          </a:p>
          <a:p>
            <a:r>
              <a:rPr lang="en-US" dirty="0"/>
              <a:t>After which it rapidly starts </a:t>
            </a:r>
            <a:r>
              <a:rPr lang="en-US" dirty="0" err="1"/>
              <a:t>detoriating</a:t>
            </a:r>
            <a:r>
              <a:rPr lang="en-US" dirty="0"/>
              <a:t> and stays at around 60% accuracies.</a:t>
            </a:r>
          </a:p>
        </p:txBody>
      </p:sp>
      <p:sp>
        <p:nvSpPr>
          <p:cNvPr id="4" name="Slide Number Placeholder 3"/>
          <p:cNvSpPr>
            <a:spLocks noGrp="1"/>
          </p:cNvSpPr>
          <p:nvPr>
            <p:ph type="sldNum" sz="quarter" idx="5"/>
          </p:nvPr>
        </p:nvSpPr>
        <p:spPr/>
        <p:txBody>
          <a:bodyPr/>
          <a:lstStyle/>
          <a:p>
            <a:fld id="{5F1BE9C3-5DBD-4677-A40A-BC6220EF14F7}" type="slidenum">
              <a:rPr lang="en-US" smtClean="0"/>
              <a:t>37</a:t>
            </a:fld>
            <a:endParaRPr lang="en-US"/>
          </a:p>
        </p:txBody>
      </p:sp>
    </p:spTree>
    <p:extLst>
      <p:ext uri="{BB962C8B-B14F-4D97-AF65-F5344CB8AC3E}">
        <p14:creationId xmlns:p14="http://schemas.microsoft.com/office/powerpoint/2010/main" val="3150382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from slide)</a:t>
            </a:r>
          </a:p>
          <a:p>
            <a:endParaRPr lang="en-US" dirty="0"/>
          </a:p>
          <a:p>
            <a:r>
              <a:rPr lang="en-US" dirty="0"/>
              <a:t>(don’t read </a:t>
            </a:r>
            <a:r>
              <a:rPr lang="en-US"/>
              <a:t>this below)</a:t>
            </a:r>
            <a:endParaRPr lang="en-US" dirty="0"/>
          </a:p>
          <a:p>
            <a:r>
              <a:rPr lang="en-US" dirty="0"/>
              <a:t>Currently we are trying to apply this algorithm in the domain of atomic force microscopy. </a:t>
            </a:r>
          </a:p>
          <a:p>
            <a:r>
              <a:rPr lang="en-US" dirty="0"/>
              <a:t>Our collaborators work on the problem of identifying molecular properties based of measurement of the </a:t>
            </a:r>
          </a:p>
          <a:p>
            <a:r>
              <a:rPr lang="en-US" dirty="0"/>
              <a:t>protein-protein interaction forces at a single molecular level.</a:t>
            </a:r>
          </a:p>
          <a:p>
            <a:endParaRPr lang="en-US" dirty="0"/>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38</a:t>
            </a:fld>
            <a:endParaRPr lang="en-US"/>
          </a:p>
        </p:txBody>
      </p:sp>
    </p:spTree>
    <p:extLst>
      <p:ext uri="{BB962C8B-B14F-4D97-AF65-F5344CB8AC3E}">
        <p14:creationId xmlns:p14="http://schemas.microsoft.com/office/powerpoint/2010/main" val="18692280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of courses needed</a:t>
            </a:r>
          </a:p>
        </p:txBody>
      </p:sp>
      <p:sp>
        <p:nvSpPr>
          <p:cNvPr id="4" name="Slide Number Placeholder 3"/>
          <p:cNvSpPr>
            <a:spLocks noGrp="1"/>
          </p:cNvSpPr>
          <p:nvPr>
            <p:ph type="sldNum" sz="quarter" idx="10"/>
          </p:nvPr>
        </p:nvSpPr>
        <p:spPr/>
        <p:txBody>
          <a:bodyPr/>
          <a:lstStyle/>
          <a:p>
            <a:fld id="{5F1BE9C3-5DBD-4677-A40A-BC6220EF14F7}" type="slidenum">
              <a:rPr lang="en-US" smtClean="0"/>
              <a:t>40</a:t>
            </a:fld>
            <a:endParaRPr lang="en-US"/>
          </a:p>
        </p:txBody>
      </p:sp>
    </p:spTree>
    <p:extLst>
      <p:ext uri="{BB962C8B-B14F-4D97-AF65-F5344CB8AC3E}">
        <p14:creationId xmlns:p14="http://schemas.microsoft.com/office/powerpoint/2010/main" val="3553582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https://www.mdpi.com/1424-8220/18/11/3953/htm</a:t>
            </a:r>
          </a:p>
          <a:p>
            <a:r>
              <a:rPr lang="en-US" sz="1200" dirty="0"/>
              <a:t>https://medium.com/coworkr/worker-privacy-e227b47c8f6</a:t>
            </a:r>
          </a:p>
          <a:p>
            <a:endParaRPr lang="en-US" sz="1200" dirty="0"/>
          </a:p>
          <a:p>
            <a:r>
              <a:rPr lang="en-US" sz="1200" dirty="0"/>
              <a:t>A plethora of techniques have been previously used for human occupancy detection ranging from environment sensors such as CO2, humidity to motion based such as infrared, ultrasonic, pressure sensitivity based and even </a:t>
            </a:r>
            <a:r>
              <a:rPr lang="en-US" sz="1200" dirty="0" err="1"/>
              <a:t>WiFi</a:t>
            </a:r>
            <a:r>
              <a:rPr lang="en-US" sz="1200" dirty="0"/>
              <a:t> based.</a:t>
            </a:r>
          </a:p>
          <a:p>
            <a:endParaRPr lang="en-US" sz="1200" dirty="0"/>
          </a:p>
          <a:p>
            <a:r>
              <a:rPr lang="en-US" sz="1200" dirty="0"/>
              <a:t>Each of the techniques have their own advantage and disadvantages. </a:t>
            </a:r>
          </a:p>
          <a:p>
            <a:endParaRPr lang="en-US" sz="1200" dirty="0"/>
          </a:p>
          <a:p>
            <a:r>
              <a:rPr lang="en-US" sz="1200" dirty="0"/>
              <a:t>Passive sensing technologies are in general cheap and easy to deploy and respect occupant privacy, however they tend to accumulate errors easily, are not flexible enough for changing task requirements and might often require periodic replacement. </a:t>
            </a:r>
          </a:p>
          <a:p>
            <a:endParaRPr lang="en-US" dirty="0"/>
          </a:p>
          <a:p>
            <a:r>
              <a:rPr lang="en-US" dirty="0"/>
              <a:t>Image based occupancy sensing on the other hand promise improved occupancy detection by leveraging state of the art deep learning algorithms that have achieved massive success in object detection in the recent years. However, their major concern is privacy. </a:t>
            </a:r>
          </a:p>
          <a:p>
            <a:endParaRPr lang="en-US" dirty="0"/>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4</a:t>
            </a:fld>
            <a:endParaRPr lang="en-US"/>
          </a:p>
        </p:txBody>
      </p:sp>
    </p:spTree>
    <p:extLst>
      <p:ext uri="{BB962C8B-B14F-4D97-AF65-F5344CB8AC3E}">
        <p14:creationId xmlns:p14="http://schemas.microsoft.com/office/powerpoint/2010/main" val="3858248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of courses needed</a:t>
            </a:r>
          </a:p>
        </p:txBody>
      </p:sp>
      <p:sp>
        <p:nvSpPr>
          <p:cNvPr id="4" name="Slide Number Placeholder 3"/>
          <p:cNvSpPr>
            <a:spLocks noGrp="1"/>
          </p:cNvSpPr>
          <p:nvPr>
            <p:ph type="sldNum" sz="quarter" idx="10"/>
          </p:nvPr>
        </p:nvSpPr>
        <p:spPr/>
        <p:txBody>
          <a:bodyPr/>
          <a:lstStyle/>
          <a:p>
            <a:fld id="{5F1BE9C3-5DBD-4677-A40A-BC6220EF14F7}" type="slidenum">
              <a:rPr lang="en-US" smtClean="0"/>
              <a:t>41</a:t>
            </a:fld>
            <a:endParaRPr lang="en-US"/>
          </a:p>
        </p:txBody>
      </p:sp>
    </p:spTree>
    <p:extLst>
      <p:ext uri="{BB962C8B-B14F-4D97-AF65-F5344CB8AC3E}">
        <p14:creationId xmlns:p14="http://schemas.microsoft.com/office/powerpoint/2010/main" val="1107615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for each similarity metric value calculated for a pair of images, we can again arrange then in form of </a:t>
            </a:r>
          </a:p>
          <a:p>
            <a:r>
              <a:rPr lang="en-US" dirty="0"/>
              <a:t>two probability tables for the two classes, </a:t>
            </a:r>
            <a:r>
              <a:rPr lang="en-US" dirty="0" err="1"/>
              <a:t>pij</a:t>
            </a:r>
            <a:r>
              <a:rPr lang="en-US" dirty="0"/>
              <a:t> denoting the probability value for each possible pairing</a:t>
            </a:r>
          </a:p>
          <a:p>
            <a:endParaRPr lang="en-US" dirty="0"/>
          </a:p>
          <a:p>
            <a:r>
              <a:rPr lang="en-US" dirty="0"/>
              <a:t>We get a table where each image from the labeled set is from class 0, and (click)</a:t>
            </a:r>
          </a:p>
          <a:p>
            <a:r>
              <a:rPr lang="en-US" dirty="0"/>
              <a:t>A table where each image from the labeled set is from the class 1</a:t>
            </a:r>
          </a:p>
          <a:p>
            <a:endParaRPr lang="en-US" dirty="0"/>
          </a:p>
          <a:p>
            <a:r>
              <a:rPr lang="en-US" dirty="0"/>
              <a:t>For each table, along the rows the values correspond to the same paired labeled image</a:t>
            </a:r>
          </a:p>
          <a:p>
            <a:r>
              <a:rPr lang="en-US" dirty="0"/>
              <a:t>And along the columns the values correspond to the same paired unlabeled image</a:t>
            </a:r>
          </a:p>
          <a:p>
            <a:endParaRPr lang="en-US" dirty="0"/>
          </a:p>
          <a:p>
            <a:r>
              <a:rPr lang="en-US" dirty="0"/>
              <a:t>Now each element in the table </a:t>
            </a:r>
            <a:r>
              <a:rPr lang="en-US" dirty="0" err="1"/>
              <a:t>pij</a:t>
            </a:r>
            <a:r>
              <a:rPr lang="en-US" dirty="0"/>
              <a:t> is substituted by the value </a:t>
            </a:r>
            <a:r>
              <a:rPr lang="en-US" dirty="0" err="1"/>
              <a:t>xij</a:t>
            </a:r>
            <a:r>
              <a:rPr lang="en-US" dirty="0"/>
              <a:t> according to the rule (click)</a:t>
            </a:r>
          </a:p>
          <a:p>
            <a:r>
              <a:rPr lang="en-US" dirty="0"/>
              <a:t>If the probability is greater than equal to the row median the assignment is 1, meaning similar </a:t>
            </a:r>
          </a:p>
          <a:p>
            <a:r>
              <a:rPr lang="en-US" dirty="0"/>
              <a:t>and if the probability less than the row median, the assignment is 0, meaning dissimilar</a:t>
            </a:r>
          </a:p>
        </p:txBody>
      </p:sp>
      <p:sp>
        <p:nvSpPr>
          <p:cNvPr id="4" name="Slide Number Placeholder 3"/>
          <p:cNvSpPr>
            <a:spLocks noGrp="1"/>
          </p:cNvSpPr>
          <p:nvPr>
            <p:ph type="sldNum" sz="quarter" idx="5"/>
          </p:nvPr>
        </p:nvSpPr>
        <p:spPr/>
        <p:txBody>
          <a:bodyPr/>
          <a:lstStyle/>
          <a:p>
            <a:fld id="{5F1BE9C3-5DBD-4677-A40A-BC6220EF14F7}" type="slidenum">
              <a:rPr lang="en-US" smtClean="0"/>
              <a:t>44</a:t>
            </a:fld>
            <a:endParaRPr lang="en-US"/>
          </a:p>
        </p:txBody>
      </p:sp>
    </p:spTree>
    <p:extLst>
      <p:ext uri="{BB962C8B-B14F-4D97-AF65-F5344CB8AC3E}">
        <p14:creationId xmlns:p14="http://schemas.microsoft.com/office/powerpoint/2010/main" val="3913511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assignments are complete in each table,</a:t>
            </a:r>
          </a:p>
          <a:p>
            <a:r>
              <a:rPr lang="en-US" dirty="0"/>
              <a:t>Now we simultaneously traverse both the tables column by column (click)</a:t>
            </a:r>
          </a:p>
          <a:p>
            <a:endParaRPr lang="en-US" dirty="0"/>
          </a:p>
          <a:p>
            <a:r>
              <a:rPr lang="en-US" dirty="0"/>
              <a:t>Values along each column are from pairings where all the pairs have the same unlabeled image.</a:t>
            </a:r>
          </a:p>
          <a:p>
            <a:r>
              <a:rPr lang="en-US" dirty="0"/>
              <a:t>If the mean x value for the unlabeled image is greater in the table for class 1, then a fictitious label of 1 is assigned to the unlabeled image</a:t>
            </a:r>
          </a:p>
          <a:p>
            <a:r>
              <a:rPr lang="en-US" dirty="0"/>
              <a:t>Conversely if the x value for the unlabeled image is greater in the table for class 0, then a fictitious label of 0 is assigned to the unlabeled image </a:t>
            </a:r>
          </a:p>
        </p:txBody>
      </p:sp>
      <p:sp>
        <p:nvSpPr>
          <p:cNvPr id="4" name="Slide Number Placeholder 3"/>
          <p:cNvSpPr>
            <a:spLocks noGrp="1"/>
          </p:cNvSpPr>
          <p:nvPr>
            <p:ph type="sldNum" sz="quarter" idx="5"/>
          </p:nvPr>
        </p:nvSpPr>
        <p:spPr/>
        <p:txBody>
          <a:bodyPr/>
          <a:lstStyle/>
          <a:p>
            <a:fld id="{5F1BE9C3-5DBD-4677-A40A-BC6220EF14F7}" type="slidenum">
              <a:rPr lang="en-US" smtClean="0"/>
              <a:t>45</a:t>
            </a:fld>
            <a:endParaRPr lang="en-US"/>
          </a:p>
        </p:txBody>
      </p:sp>
    </p:spTree>
    <p:extLst>
      <p:ext uri="{BB962C8B-B14F-4D97-AF65-F5344CB8AC3E}">
        <p14:creationId xmlns:p14="http://schemas.microsoft.com/office/powerpoint/2010/main" val="1251191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http://www.sdewes.org/jsdewes/pid8.0378</a:t>
            </a:r>
          </a:p>
          <a:p>
            <a:endParaRPr lang="en-US" dirty="0"/>
          </a:p>
          <a:p>
            <a:r>
              <a:rPr lang="en-US" dirty="0"/>
              <a:t>Another concern while deploying machine learning models in such scenarios is the tradeoffs between model complexity, deployment cost and model performance. </a:t>
            </a:r>
          </a:p>
          <a:p>
            <a:endParaRPr lang="en-US" dirty="0"/>
          </a:p>
          <a:p>
            <a:r>
              <a:rPr lang="en-US" dirty="0"/>
              <a:t>Sophisticated object detection models can provide better accuracies but are costlier to deploy. For specific scenarios they might need to be trained for the same image settings as that in deployment which requires us to collect scenario specific data which increases labeling cost, while infringing upon privacy of occupants.</a:t>
            </a:r>
          </a:p>
          <a:p>
            <a:endParaRPr lang="en-US" dirty="0"/>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5</a:t>
            </a:fld>
            <a:endParaRPr lang="en-US"/>
          </a:p>
        </p:txBody>
      </p:sp>
    </p:spTree>
    <p:extLst>
      <p:ext uri="{BB962C8B-B14F-4D97-AF65-F5344CB8AC3E}">
        <p14:creationId xmlns:p14="http://schemas.microsoft.com/office/powerpoint/2010/main" val="252709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cases we might go for simpler architecture image recognition models which are not general enough to work in many situation, but are easier to deploy, but they would still need scenario specific labeled data to train upon.</a:t>
            </a:r>
          </a:p>
          <a:p>
            <a:r>
              <a:rPr lang="en-US" dirty="0"/>
              <a:t>So do we still have to collect tons of deployment specific labeled data?</a:t>
            </a:r>
          </a:p>
          <a:p>
            <a:r>
              <a:rPr lang="en-US" dirty="0"/>
              <a:t>In this presentation we will discuss another approach to this problem by developing a few shot clustering algorithm that can adapt to a variety of deployment scenarios but also require very less labeled data in the order of single digits</a:t>
            </a:r>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6</a:t>
            </a:fld>
            <a:endParaRPr lang="en-US"/>
          </a:p>
        </p:txBody>
      </p:sp>
    </p:spTree>
    <p:extLst>
      <p:ext uri="{BB962C8B-B14F-4D97-AF65-F5344CB8AC3E}">
        <p14:creationId xmlns:p14="http://schemas.microsoft.com/office/powerpoint/2010/main" val="367918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propose  a  few  shot  learning  framework  that  enables relatively simpler convolutional neural network (CNN) architectures for indoor human occupancy detection that works on extremely low-quality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present a few shot clustering technique as an on-line adaptation approach for the indoor occupancy detection framework.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our framework, users only need to provide a few starting images to set the semantics for  clustering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then  the  algorithm  learns  to  cluster instances into occupied and unoccupied classes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an unsupervised fashion from streaming videos under various situations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demonstrate our algorithm on images captured by a low-cost battery free camera hardware and release the images as a new publicly available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7</a:t>
            </a:fld>
            <a:endParaRPr lang="en-US"/>
          </a:p>
        </p:txBody>
      </p:sp>
    </p:spTree>
    <p:extLst>
      <p:ext uri="{BB962C8B-B14F-4D97-AF65-F5344CB8AC3E}">
        <p14:creationId xmlns:p14="http://schemas.microsoft.com/office/powerpoint/2010/main" val="3554567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https://medium.com/sap-machine-learning-research/deep-few-shot-learning-a1caa289f18</a:t>
            </a:r>
          </a:p>
          <a:p>
            <a:endParaRPr lang="en-US" dirty="0"/>
          </a:p>
          <a:p>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name few shot refers to the practice of feeding a deep learning model with very small amount of training data, which is contrary to the normal practice of using large amounts of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For example, if we have a problem of categorizing bird species from photos, some rare species of birds may lack enough pictures to be used in the training images.</a:t>
            </a:r>
            <a:endParaRPr lang="en-US" sz="1200"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92929"/>
                </a:solidFill>
                <a:effectLst/>
                <a:latin typeface="charter"/>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Generally, there are two major paradigms when employing few shot learning- one is data level and the other is parameter level.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data level, </a:t>
            </a:r>
            <a:r>
              <a:rPr lang="en-US" b="0" i="0" dirty="0">
                <a:solidFill>
                  <a:srgbClr val="292929"/>
                </a:solidFill>
                <a:effectLst/>
                <a:latin typeface="charter"/>
              </a:rPr>
              <a:t>the approach is based on the concept that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whenever there is insufficient data to fit the parameters of the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and avoid underfitting or overfitting the data, then more data should be added.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For example, if the intention is to create a classifier for the species of birds without sufficient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labeled elements for each category, it could be necessary to investigate 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external data sources that have images of birds.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 level approaches are also known as meta learning approaches. </a:t>
            </a:r>
            <a:r>
              <a:rPr lang="en-US" b="0" i="0" dirty="0">
                <a:solidFill>
                  <a:srgbClr val="292929"/>
                </a:solidFill>
                <a:effectLst/>
                <a:latin typeface="charter"/>
              </a:rPr>
              <a:t>the </a:t>
            </a:r>
            <a:r>
              <a:rPr lang="en-US" b="0" i="0" u="sng" dirty="0">
                <a:effectLst/>
                <a:latin typeface="charter"/>
                <a:hlinkClick r:id="rId3"/>
              </a:rPr>
              <a:t>algorithm </a:t>
            </a:r>
            <a:r>
              <a:rPr lang="en-US" b="0" i="0" dirty="0">
                <a:solidFill>
                  <a:srgbClr val="292929"/>
                </a:solidFill>
                <a:effectLst/>
                <a:latin typeface="charter"/>
              </a:rPr>
              <a:t>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taught to go for the best route in the parameter space to give optimal prediction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For example, a teacher algorithm can be trained using a big quantity of data on how to encapsulate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the parameter space. Thereafter, if the real classifier (student) is trained, the teacher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directs the student on the extensive parameter to realize the best training results.</a:t>
            </a:r>
            <a:endParaRPr lang="en-US" dirty="0"/>
          </a:p>
        </p:txBody>
      </p:sp>
      <p:sp>
        <p:nvSpPr>
          <p:cNvPr id="4" name="Slide Number Placeholder 3"/>
          <p:cNvSpPr>
            <a:spLocks noGrp="1"/>
          </p:cNvSpPr>
          <p:nvPr>
            <p:ph type="sldNum" sz="quarter" idx="5"/>
          </p:nvPr>
        </p:nvSpPr>
        <p:spPr/>
        <p:txBody>
          <a:bodyPr/>
          <a:lstStyle/>
          <a:p>
            <a:fld id="{5F1BE9C3-5DBD-4677-A40A-BC6220EF14F7}" type="slidenum">
              <a:rPr lang="en-US" smtClean="0"/>
              <a:t>8</a:t>
            </a:fld>
            <a:endParaRPr lang="en-US"/>
          </a:p>
        </p:txBody>
      </p:sp>
    </p:spTree>
    <p:extLst>
      <p:ext uri="{BB962C8B-B14F-4D97-AF65-F5344CB8AC3E}">
        <p14:creationId xmlns:p14="http://schemas.microsoft.com/office/powerpoint/2010/main" val="2444580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go through a brief overview of existing types of few shot learning frameworks.</a:t>
            </a:r>
          </a:p>
          <a:p>
            <a:r>
              <a:rPr lang="en-US" dirty="0"/>
              <a:t>First, we have the meta learning strategy.</a:t>
            </a:r>
          </a:p>
          <a:p>
            <a:r>
              <a:rPr lang="en-US" dirty="0"/>
              <a:t>These frameworks follow the parameter level paradigm as we have mentioned earlier.</a:t>
            </a:r>
          </a:p>
          <a:p>
            <a:r>
              <a:rPr lang="en-US" dirty="0"/>
              <a:t>Here a task-based learning strategy is followed where a meta training dataset would contain a large number of different image classification tasks. </a:t>
            </a:r>
          </a:p>
          <a:p>
            <a:r>
              <a:rPr lang="en-US" dirty="0"/>
              <a:t>Each task contains a small number of representative images which the leaning model can use to learn how to classify images.</a:t>
            </a:r>
          </a:p>
          <a:p>
            <a:endParaRPr lang="en-US" dirty="0"/>
          </a:p>
          <a:p>
            <a:r>
              <a:rPr lang="en-US" dirty="0"/>
              <a:t>As summarized by the figure on the right, the goal with these kind of learning approaches is to learn such a set of model parameters theta, </a:t>
            </a:r>
          </a:p>
          <a:p>
            <a:r>
              <a:rPr lang="en-US" dirty="0"/>
              <a:t>Which is very easily tunable to any of the different classification tasks 1,2 or 3 only by training on just a few images.</a:t>
            </a:r>
          </a:p>
        </p:txBody>
      </p:sp>
      <p:sp>
        <p:nvSpPr>
          <p:cNvPr id="4" name="Slide Number Placeholder 3"/>
          <p:cNvSpPr>
            <a:spLocks noGrp="1"/>
          </p:cNvSpPr>
          <p:nvPr>
            <p:ph type="sldNum" sz="quarter" idx="5"/>
          </p:nvPr>
        </p:nvSpPr>
        <p:spPr/>
        <p:txBody>
          <a:bodyPr/>
          <a:lstStyle/>
          <a:p>
            <a:fld id="{5F1BE9C3-5DBD-4677-A40A-BC6220EF14F7}" type="slidenum">
              <a:rPr lang="en-US" smtClean="0"/>
              <a:t>9</a:t>
            </a:fld>
            <a:endParaRPr lang="en-US"/>
          </a:p>
        </p:txBody>
      </p:sp>
    </p:spTree>
    <p:extLst>
      <p:ext uri="{BB962C8B-B14F-4D97-AF65-F5344CB8AC3E}">
        <p14:creationId xmlns:p14="http://schemas.microsoft.com/office/powerpoint/2010/main" val="359359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a:xfrm>
            <a:off x="5246915" y="6352721"/>
            <a:ext cx="2743200" cy="365125"/>
          </a:xfrm>
        </p:spPr>
        <p:txBody>
          <a:bodyPr/>
          <a:lstStyle>
            <a:lvl1pPr algn="ctr">
              <a:defRPr>
                <a:solidFill>
                  <a:schemeClr val="bg1"/>
                </a:solidFill>
              </a:defRPr>
            </a:lvl1pPr>
          </a:lstStyle>
          <a:p>
            <a:r>
              <a:rPr lang="en-US" dirty="0"/>
              <a:t>1</a:t>
            </a:r>
          </a:p>
        </p:txBody>
      </p:sp>
    </p:spTree>
    <p:extLst>
      <p:ext uri="{BB962C8B-B14F-4D97-AF65-F5344CB8AC3E}">
        <p14:creationId xmlns:p14="http://schemas.microsoft.com/office/powerpoint/2010/main" val="1902626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83F2C1-6E62-4240-A802-241B07D34E84}" type="datetime1">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A9743-6570-4148-90B2-75DCF05A0239}" type="slidenum">
              <a:rPr lang="en-US" smtClean="0"/>
              <a:t>‹#›</a:t>
            </a:fld>
            <a:endParaRPr lang="en-US"/>
          </a:p>
        </p:txBody>
      </p:sp>
    </p:spTree>
    <p:extLst>
      <p:ext uri="{BB962C8B-B14F-4D97-AF65-F5344CB8AC3E}">
        <p14:creationId xmlns:p14="http://schemas.microsoft.com/office/powerpoint/2010/main" val="1963166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AD9B77-229A-43B1-AC4F-1DDB6866E3F2}" type="datetime1">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A9743-6570-4148-90B2-75DCF05A0239}" type="slidenum">
              <a:rPr lang="en-US" smtClean="0"/>
              <a:t>‹#›</a:t>
            </a:fld>
            <a:endParaRPr lang="en-US"/>
          </a:p>
        </p:txBody>
      </p:sp>
    </p:spTree>
    <p:extLst>
      <p:ext uri="{BB962C8B-B14F-4D97-AF65-F5344CB8AC3E}">
        <p14:creationId xmlns:p14="http://schemas.microsoft.com/office/powerpoint/2010/main" val="2440125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830D3A-440F-4E4F-B27F-EE941E9E6762}" type="datetime1">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A9743-6570-4148-90B2-75DCF05A0239}" type="slidenum">
              <a:rPr lang="en-US" smtClean="0"/>
              <a:t>‹#›</a:t>
            </a:fld>
            <a:endParaRPr lang="en-US"/>
          </a:p>
        </p:txBody>
      </p:sp>
    </p:spTree>
    <p:extLst>
      <p:ext uri="{BB962C8B-B14F-4D97-AF65-F5344CB8AC3E}">
        <p14:creationId xmlns:p14="http://schemas.microsoft.com/office/powerpoint/2010/main" val="3833149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CA8A15-2CFA-4DE5-8E01-F3A7313D5558}" type="datetime1">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A9743-6570-4148-90B2-75DCF05A0239}" type="slidenum">
              <a:rPr lang="en-US" smtClean="0"/>
              <a:t>‹#›</a:t>
            </a:fld>
            <a:endParaRPr lang="en-US"/>
          </a:p>
        </p:txBody>
      </p:sp>
    </p:spTree>
    <p:extLst>
      <p:ext uri="{BB962C8B-B14F-4D97-AF65-F5344CB8AC3E}">
        <p14:creationId xmlns:p14="http://schemas.microsoft.com/office/powerpoint/2010/main" val="2290314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D59BC17E-3C22-4EA3-A49B-31F2E9DDDDCA}" type="datetime1">
              <a:rPr lang="en-US" smtClean="0"/>
              <a:t>4/18/2021</a:t>
            </a:fld>
            <a:endParaRPr lang="en-US"/>
          </a:p>
        </p:txBody>
      </p:sp>
      <p:sp>
        <p:nvSpPr>
          <p:cNvPr id="6" name="Footer Placeholder 5"/>
          <p:cNvSpPr>
            <a:spLocks noGrp="1"/>
          </p:cNvSpPr>
          <p:nvPr>
            <p:ph type="ftr" sz="quarter" idx="11"/>
          </p:nvPr>
        </p:nvSpPr>
        <p:spPr>
          <a:xfrm>
            <a:off x="4114800" y="6356349"/>
            <a:ext cx="4114800" cy="365125"/>
          </a:xfrm>
        </p:spPr>
        <p:txBody>
          <a:bodyPr/>
          <a:lstStyle/>
          <a:p>
            <a:r>
              <a:rPr lang="en-US" dirty="0"/>
              <a:t>1</a:t>
            </a:r>
          </a:p>
        </p:txBody>
      </p:sp>
    </p:spTree>
    <p:extLst>
      <p:ext uri="{BB962C8B-B14F-4D97-AF65-F5344CB8AC3E}">
        <p14:creationId xmlns:p14="http://schemas.microsoft.com/office/powerpoint/2010/main" val="66556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CC94F5-90BD-4296-AF8E-67ADD230DAE7}" type="datetime1">
              <a:rPr lang="en-US" smtClean="0"/>
              <a:t>4/18/2021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0A9743-6570-4148-90B2-75DCF05A0239}" type="slidenum">
              <a:rPr lang="en-US" smtClean="0"/>
              <a:t>‹#›</a:t>
            </a:fld>
            <a:endParaRPr lang="en-US"/>
          </a:p>
        </p:txBody>
      </p:sp>
    </p:spTree>
    <p:extLst>
      <p:ext uri="{BB962C8B-B14F-4D97-AF65-F5344CB8AC3E}">
        <p14:creationId xmlns:p14="http://schemas.microsoft.com/office/powerpoint/2010/main" val="1219020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460152-AE50-4903-B69A-C5515258D7F6}" type="datetime1">
              <a:rPr lang="en-US" smtClean="0"/>
              <a:t>4/18/2021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0A9743-6570-4148-90B2-75DCF05A0239}" type="slidenum">
              <a:rPr lang="en-US" smtClean="0"/>
              <a:t>‹#›</a:t>
            </a:fld>
            <a:endParaRPr lang="en-US"/>
          </a:p>
        </p:txBody>
      </p:sp>
    </p:spTree>
    <p:extLst>
      <p:ext uri="{BB962C8B-B14F-4D97-AF65-F5344CB8AC3E}">
        <p14:creationId xmlns:p14="http://schemas.microsoft.com/office/powerpoint/2010/main" val="1761008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4038A-A191-4ED4-BD95-F7418680CB5C}" type="datetime1">
              <a:rPr lang="en-US" smtClean="0"/>
              <a:t>4/18/2021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0A9743-6570-4148-90B2-75DCF05A0239}" type="slidenum">
              <a:rPr lang="en-US" smtClean="0"/>
              <a:t>‹#›</a:t>
            </a:fld>
            <a:endParaRPr lang="en-US"/>
          </a:p>
        </p:txBody>
      </p:sp>
    </p:spTree>
    <p:extLst>
      <p:ext uri="{BB962C8B-B14F-4D97-AF65-F5344CB8AC3E}">
        <p14:creationId xmlns:p14="http://schemas.microsoft.com/office/powerpoint/2010/main" val="563026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412163-62B2-4286-AE26-637B7651ABF8}" type="datetime1">
              <a:rPr lang="en-US" smtClean="0"/>
              <a:t>4/18/2021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0A9743-6570-4148-90B2-75DCF05A0239}" type="slidenum">
              <a:rPr lang="en-US" smtClean="0"/>
              <a:t>‹#›</a:t>
            </a:fld>
            <a:endParaRPr lang="en-US"/>
          </a:p>
        </p:txBody>
      </p:sp>
    </p:spTree>
    <p:extLst>
      <p:ext uri="{BB962C8B-B14F-4D97-AF65-F5344CB8AC3E}">
        <p14:creationId xmlns:p14="http://schemas.microsoft.com/office/powerpoint/2010/main" val="2226573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82D295-64BA-4625-85A5-E9941EF38386}" type="datetime1">
              <a:rPr lang="en-US" smtClean="0"/>
              <a:t>4/18/2021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0A9743-6570-4148-90B2-75DCF05A0239}" type="slidenum">
              <a:rPr lang="en-US" smtClean="0"/>
              <a:t>‹#›</a:t>
            </a:fld>
            <a:endParaRPr lang="en-US"/>
          </a:p>
        </p:txBody>
      </p:sp>
    </p:spTree>
    <p:extLst>
      <p:ext uri="{BB962C8B-B14F-4D97-AF65-F5344CB8AC3E}">
        <p14:creationId xmlns:p14="http://schemas.microsoft.com/office/powerpoint/2010/main" val="1018117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478569-3A20-4088-B806-66EF88B8ADF3}" type="datetime1">
              <a:rPr lang="en-US" smtClean="0"/>
              <a:t>4/18/2021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586835" y="635236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a:fld id="{E50A9743-6570-4148-90B2-75DCF05A0239}" type="slidenum">
              <a:rPr lang="en-US" smtClean="0"/>
              <a:pPr algn="ctr"/>
              <a:t>‹#›</a:t>
            </a:fld>
            <a:endParaRPr lang="en-US" dirty="0"/>
          </a:p>
        </p:txBody>
      </p:sp>
      <p:sp>
        <p:nvSpPr>
          <p:cNvPr id="8" name="Rectangle 7"/>
          <p:cNvSpPr/>
          <p:nvPr userDrawn="1"/>
        </p:nvSpPr>
        <p:spPr>
          <a:xfrm>
            <a:off x="0" y="6176963"/>
            <a:ext cx="12192000" cy="68103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304800" y="6248401"/>
            <a:ext cx="1653656" cy="543173"/>
            <a:chOff x="289757" y="6248400"/>
            <a:chExt cx="1260913" cy="543173"/>
          </a:xfrm>
        </p:grpSpPr>
        <p:sp>
          <p:nvSpPr>
            <p:cNvPr id="10" name="Rounded Rectangle 9"/>
            <p:cNvSpPr/>
            <p:nvPr/>
          </p:nvSpPr>
          <p:spPr>
            <a:xfrm>
              <a:off x="289757" y="6248400"/>
              <a:ext cx="1260913" cy="54317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9674" y="6314947"/>
              <a:ext cx="1061078" cy="415623"/>
            </a:xfrm>
            <a:prstGeom prst="rect">
              <a:avLst/>
            </a:prstGeom>
          </p:spPr>
        </p:pic>
      </p:grpSp>
      <p:sp>
        <p:nvSpPr>
          <p:cNvPr id="13" name="TextBox 12"/>
          <p:cNvSpPr txBox="1"/>
          <p:nvPr userDrawn="1"/>
        </p:nvSpPr>
        <p:spPr>
          <a:xfrm>
            <a:off x="1706591" y="6248401"/>
            <a:ext cx="2514600" cy="523220"/>
          </a:xfrm>
          <a:prstGeom prst="rect">
            <a:avLst/>
          </a:prstGeom>
          <a:noFill/>
        </p:spPr>
        <p:txBody>
          <a:bodyPr wrap="square" rtlCol="0">
            <a:spAutoFit/>
          </a:bodyPr>
          <a:lstStyle/>
          <a:p>
            <a:pPr algn="ctr"/>
            <a:r>
              <a:rPr lang="en-US" sz="1400" b="1" dirty="0">
                <a:solidFill>
                  <a:prstClr val="white"/>
                </a:solidFill>
              </a:rPr>
              <a:t>Department of</a:t>
            </a:r>
          </a:p>
          <a:p>
            <a:pPr algn="ctr"/>
            <a:r>
              <a:rPr lang="en-US" sz="1400" b="1" dirty="0">
                <a:solidFill>
                  <a:prstClr val="white"/>
                </a:solidFill>
              </a:rPr>
              <a:t>Mechanical Engineering</a:t>
            </a:r>
          </a:p>
        </p:txBody>
      </p:sp>
      <p:sp>
        <p:nvSpPr>
          <p:cNvPr id="12" name="Rounded Rectangle 776">
            <a:extLst>
              <a:ext uri="{FF2B5EF4-FFF2-40B4-BE49-F238E27FC236}">
                <a16:creationId xmlns:a16="http://schemas.microsoft.com/office/drawing/2014/main" id="{ED9ACE5A-881F-4878-B082-44C42821E0CC}"/>
              </a:ext>
            </a:extLst>
          </p:cNvPr>
          <p:cNvSpPr/>
          <p:nvPr userDrawn="1"/>
        </p:nvSpPr>
        <p:spPr>
          <a:xfrm>
            <a:off x="10016625" y="6204737"/>
            <a:ext cx="1870575" cy="625487"/>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6EA222EE-4E95-4F29-8BD8-B29A9D956F6B}"/>
              </a:ext>
            </a:extLst>
          </p:cNvPr>
          <p:cNvPicPr/>
          <p:nvPr userDrawn="1"/>
        </p:nvPicPr>
        <p:blipFill rotWithShape="1">
          <a:blip r:embed="rId14"/>
          <a:srcRect b="63112"/>
          <a:stretch/>
        </p:blipFill>
        <p:spPr>
          <a:xfrm>
            <a:off x="10007209" y="6217912"/>
            <a:ext cx="1836832" cy="584198"/>
          </a:xfrm>
          <a:prstGeom prst="rect">
            <a:avLst/>
          </a:prstGeom>
          <a:ln>
            <a:noFill/>
          </a:ln>
        </p:spPr>
      </p:pic>
    </p:spTree>
    <p:extLst>
      <p:ext uri="{BB962C8B-B14F-4D97-AF65-F5344CB8AC3E}">
        <p14:creationId xmlns:p14="http://schemas.microsoft.com/office/powerpoint/2010/main" val="22768173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2.png"/><Relationship Id="rId5" Type="http://schemas.openxmlformats.org/officeDocument/2006/relationships/image" Target="../media/image28.png"/><Relationship Id="rId15" Type="http://schemas.openxmlformats.org/officeDocument/2006/relationships/image" Target="../media/image35.pn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30484" y="752763"/>
            <a:ext cx="9731028" cy="1643928"/>
          </a:xfrm>
        </p:spPr>
        <p:txBody>
          <a:bodyPr>
            <a:normAutofit fontScale="90000"/>
          </a:bodyPr>
          <a:lstStyle/>
          <a:p>
            <a:r>
              <a:rPr lang="en-US" sz="4400" b="1" dirty="0"/>
              <a:t>Few shot clustering for indoor occupancy detection with extremely low-quality images from battery free cameras</a:t>
            </a:r>
            <a:endParaRPr lang="en-US" dirty="0"/>
          </a:p>
        </p:txBody>
      </p:sp>
      <p:sp>
        <p:nvSpPr>
          <p:cNvPr id="3" name="Subtitle 2"/>
          <p:cNvSpPr>
            <a:spLocks noGrp="1"/>
          </p:cNvSpPr>
          <p:nvPr>
            <p:ph type="subTitle" idx="1"/>
          </p:nvPr>
        </p:nvSpPr>
        <p:spPr>
          <a:xfrm>
            <a:off x="1523999" y="3036111"/>
            <a:ext cx="9144000" cy="2372043"/>
          </a:xfrm>
        </p:spPr>
        <p:txBody>
          <a:bodyPr>
            <a:noAutofit/>
          </a:bodyPr>
          <a:lstStyle/>
          <a:p>
            <a:r>
              <a:rPr lang="en-US" b="1" dirty="0"/>
              <a:t>Speaker: </a:t>
            </a:r>
            <a:r>
              <a:rPr lang="en-US" dirty="0"/>
              <a:t>Homagni Saha</a:t>
            </a:r>
            <a:endParaRPr lang="en-US" sz="2800" dirty="0"/>
          </a:p>
          <a:p>
            <a:r>
              <a:rPr lang="en-US" b="1" i="0" dirty="0">
                <a:solidFill>
                  <a:srgbClr val="000000"/>
                </a:solidFill>
                <a:effectLst/>
                <a:latin typeface="Nimbus Sans"/>
              </a:rPr>
              <a:t>Committee: </a:t>
            </a:r>
            <a:r>
              <a:rPr lang="en-US" b="0" i="0" dirty="0" err="1">
                <a:solidFill>
                  <a:srgbClr val="000000"/>
                </a:solidFill>
                <a:effectLst/>
                <a:latin typeface="Nimbus Sans"/>
              </a:rPr>
              <a:t>Jin</a:t>
            </a:r>
            <a:r>
              <a:rPr lang="en-US" b="0" i="0" dirty="0">
                <a:solidFill>
                  <a:srgbClr val="000000"/>
                </a:solidFill>
                <a:effectLst/>
                <a:latin typeface="Nimbus Sans"/>
              </a:rPr>
              <a:t> Tian (major professor), </a:t>
            </a:r>
            <a:r>
              <a:rPr lang="en-US" b="0" i="0" dirty="0" err="1">
                <a:solidFill>
                  <a:srgbClr val="000000"/>
                </a:solidFill>
                <a:effectLst/>
                <a:latin typeface="Nimbus Sans"/>
              </a:rPr>
              <a:t>Soumik</a:t>
            </a:r>
            <a:r>
              <a:rPr lang="en-US" b="0" i="0" dirty="0">
                <a:solidFill>
                  <a:srgbClr val="000000"/>
                </a:solidFill>
                <a:effectLst/>
                <a:latin typeface="Nimbus Sans"/>
              </a:rPr>
              <a:t> Sarkar (major professor), and Ali </a:t>
            </a:r>
            <a:r>
              <a:rPr lang="en-US" b="0" i="0" dirty="0" err="1">
                <a:solidFill>
                  <a:srgbClr val="000000"/>
                </a:solidFill>
                <a:effectLst/>
                <a:latin typeface="Nimbus Sans"/>
              </a:rPr>
              <a:t>Jannesari</a:t>
            </a:r>
            <a:endParaRPr lang="en-US" dirty="0"/>
          </a:p>
          <a:p>
            <a:r>
              <a:rPr lang="en-US" sz="2000" dirty="0"/>
              <a:t>04/15/2021</a:t>
            </a:r>
          </a:p>
        </p:txBody>
      </p:sp>
      <p:sp>
        <p:nvSpPr>
          <p:cNvPr id="5" name="Slide Number Placeholder 4"/>
          <p:cNvSpPr>
            <a:spLocks noGrp="1"/>
          </p:cNvSpPr>
          <p:nvPr>
            <p:ph type="sldNum" sz="quarter" idx="12"/>
          </p:nvPr>
        </p:nvSpPr>
        <p:spPr>
          <a:xfrm>
            <a:off x="4588474" y="6357263"/>
            <a:ext cx="2743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50A9743-6570-4148-90B2-75DCF05A0239}"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374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9FDE-C2E6-4B7A-B4FE-D9D985BEF65A}"/>
              </a:ext>
            </a:extLst>
          </p:cNvPr>
          <p:cNvSpPr>
            <a:spLocks noGrp="1"/>
          </p:cNvSpPr>
          <p:nvPr>
            <p:ph type="title"/>
          </p:nvPr>
        </p:nvSpPr>
        <p:spPr>
          <a:xfrm>
            <a:off x="838200" y="365126"/>
            <a:ext cx="10515600" cy="1084348"/>
          </a:xfrm>
        </p:spPr>
        <p:txBody>
          <a:bodyPr/>
          <a:lstStyle/>
          <a:p>
            <a:pPr algn="ctr"/>
            <a:r>
              <a:rPr lang="en-US" dirty="0"/>
              <a:t>Overview of existing approaches (2/3)</a:t>
            </a:r>
          </a:p>
        </p:txBody>
      </p:sp>
      <p:sp>
        <p:nvSpPr>
          <p:cNvPr id="4" name="Slide Number Placeholder 3">
            <a:extLst>
              <a:ext uri="{FF2B5EF4-FFF2-40B4-BE49-F238E27FC236}">
                <a16:creationId xmlns:a16="http://schemas.microsoft.com/office/drawing/2014/main" id="{75F301AB-C732-49B7-BFB6-F7C79A54BDF9}"/>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10</a:t>
            </a:fld>
            <a:endParaRPr lang="en-US" dirty="0">
              <a:solidFill>
                <a:schemeClr val="bg1"/>
              </a:solidFill>
            </a:endParaRPr>
          </a:p>
        </p:txBody>
      </p:sp>
      <p:sp>
        <p:nvSpPr>
          <p:cNvPr id="9" name="TextBox 8">
            <a:extLst>
              <a:ext uri="{FF2B5EF4-FFF2-40B4-BE49-F238E27FC236}">
                <a16:creationId xmlns:a16="http://schemas.microsoft.com/office/drawing/2014/main" id="{61D45A15-9C07-48B8-919F-33BA65299A77}"/>
              </a:ext>
            </a:extLst>
          </p:cNvPr>
          <p:cNvSpPr txBox="1"/>
          <p:nvPr/>
        </p:nvSpPr>
        <p:spPr>
          <a:xfrm>
            <a:off x="2367510" y="4944999"/>
            <a:ext cx="7181850" cy="369332"/>
          </a:xfrm>
          <a:prstGeom prst="rect">
            <a:avLst/>
          </a:prstGeom>
          <a:noFill/>
        </p:spPr>
        <p:txBody>
          <a:bodyPr wrap="square" rtlCol="0">
            <a:spAutoFit/>
          </a:bodyPr>
          <a:lstStyle/>
          <a:p>
            <a:pPr algn="ctr"/>
            <a:r>
              <a:rPr lang="en-US" dirty="0"/>
              <a:t>Meta Learning with augmented memory [3]</a:t>
            </a:r>
          </a:p>
        </p:txBody>
      </p:sp>
      <p:sp>
        <p:nvSpPr>
          <p:cNvPr id="11" name="TextBox 10">
            <a:extLst>
              <a:ext uri="{FF2B5EF4-FFF2-40B4-BE49-F238E27FC236}">
                <a16:creationId xmlns:a16="http://schemas.microsoft.com/office/drawing/2014/main" id="{94D84F2C-C942-4CBD-91CD-8EFCCDC36283}"/>
              </a:ext>
            </a:extLst>
          </p:cNvPr>
          <p:cNvSpPr txBox="1"/>
          <p:nvPr/>
        </p:nvSpPr>
        <p:spPr>
          <a:xfrm>
            <a:off x="127686" y="5620801"/>
            <a:ext cx="11936627" cy="261610"/>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[3] Santoro, Adam, et al. "Meta-learning with memory-augmented neural networks." </a:t>
            </a:r>
            <a:r>
              <a:rPr lang="en-US" sz="1100" b="0" i="1" dirty="0">
                <a:solidFill>
                  <a:srgbClr val="222222"/>
                </a:solidFill>
                <a:effectLst/>
                <a:latin typeface="Arial" panose="020B0604020202020204" pitchFamily="34" charset="0"/>
              </a:rPr>
              <a:t>International conference on machine learning</a:t>
            </a:r>
            <a:r>
              <a:rPr lang="en-US" sz="1100" b="0" i="0" dirty="0">
                <a:solidFill>
                  <a:srgbClr val="222222"/>
                </a:solidFill>
                <a:effectLst/>
                <a:latin typeface="Arial" panose="020B0604020202020204" pitchFamily="34" charset="0"/>
              </a:rPr>
              <a:t>. PMLR, 2016.</a:t>
            </a:r>
            <a:endParaRPr lang="en-US" sz="1100" dirty="0"/>
          </a:p>
        </p:txBody>
      </p:sp>
      <p:pic>
        <p:nvPicPr>
          <p:cNvPr id="5" name="Picture 4">
            <a:extLst>
              <a:ext uri="{FF2B5EF4-FFF2-40B4-BE49-F238E27FC236}">
                <a16:creationId xmlns:a16="http://schemas.microsoft.com/office/drawing/2014/main" id="{1287E592-683E-46AB-AB11-558F51563572}"/>
              </a:ext>
            </a:extLst>
          </p:cNvPr>
          <p:cNvPicPr>
            <a:picLocks noChangeAspect="1"/>
          </p:cNvPicPr>
          <p:nvPr/>
        </p:nvPicPr>
        <p:blipFill>
          <a:blip r:embed="rId3"/>
          <a:stretch>
            <a:fillRect/>
          </a:stretch>
        </p:blipFill>
        <p:spPr>
          <a:xfrm>
            <a:off x="356285" y="1601349"/>
            <a:ext cx="11479427" cy="3286129"/>
          </a:xfrm>
          <a:prstGeom prst="rect">
            <a:avLst/>
          </a:prstGeom>
        </p:spPr>
      </p:pic>
    </p:spTree>
    <p:extLst>
      <p:ext uri="{BB962C8B-B14F-4D97-AF65-F5344CB8AC3E}">
        <p14:creationId xmlns:p14="http://schemas.microsoft.com/office/powerpoint/2010/main" val="3381047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3E5F-0BB2-4E35-AFB8-4AA46BD90D96}"/>
              </a:ext>
            </a:extLst>
          </p:cNvPr>
          <p:cNvSpPr>
            <a:spLocks noGrp="1"/>
          </p:cNvSpPr>
          <p:nvPr>
            <p:ph type="title"/>
          </p:nvPr>
        </p:nvSpPr>
        <p:spPr/>
        <p:txBody>
          <a:bodyPr/>
          <a:lstStyle/>
          <a:p>
            <a:pPr algn="ctr"/>
            <a:r>
              <a:rPr lang="en-US" dirty="0"/>
              <a:t>Overview of existing approaches (3/3)</a:t>
            </a:r>
          </a:p>
        </p:txBody>
      </p:sp>
      <p:sp>
        <p:nvSpPr>
          <p:cNvPr id="4" name="Slide Number Placeholder 3">
            <a:extLst>
              <a:ext uri="{FF2B5EF4-FFF2-40B4-BE49-F238E27FC236}">
                <a16:creationId xmlns:a16="http://schemas.microsoft.com/office/drawing/2014/main" id="{38E9FC25-799F-4C2C-A72D-066C8A79440C}"/>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11</a:t>
            </a:fld>
            <a:endParaRPr lang="en-US" dirty="0">
              <a:solidFill>
                <a:schemeClr val="bg1"/>
              </a:solidFill>
            </a:endParaRPr>
          </a:p>
        </p:txBody>
      </p:sp>
      <p:pic>
        <p:nvPicPr>
          <p:cNvPr id="6" name="Picture 5">
            <a:extLst>
              <a:ext uri="{FF2B5EF4-FFF2-40B4-BE49-F238E27FC236}">
                <a16:creationId xmlns:a16="http://schemas.microsoft.com/office/drawing/2014/main" id="{5C8C1ED1-D604-4F7F-9BD2-807084F5BA62}"/>
              </a:ext>
            </a:extLst>
          </p:cNvPr>
          <p:cNvPicPr>
            <a:picLocks noChangeAspect="1"/>
          </p:cNvPicPr>
          <p:nvPr/>
        </p:nvPicPr>
        <p:blipFill>
          <a:blip r:embed="rId3"/>
          <a:stretch>
            <a:fillRect/>
          </a:stretch>
        </p:blipFill>
        <p:spPr>
          <a:xfrm>
            <a:off x="451021" y="1949930"/>
            <a:ext cx="5295050" cy="2532901"/>
          </a:xfrm>
          <a:prstGeom prst="rect">
            <a:avLst/>
          </a:prstGeom>
        </p:spPr>
      </p:pic>
      <p:sp>
        <p:nvSpPr>
          <p:cNvPr id="7" name="TextBox 6">
            <a:extLst>
              <a:ext uri="{FF2B5EF4-FFF2-40B4-BE49-F238E27FC236}">
                <a16:creationId xmlns:a16="http://schemas.microsoft.com/office/drawing/2014/main" id="{F06AA391-1B48-4CBC-8D21-67DFE7FF9CAF}"/>
              </a:ext>
            </a:extLst>
          </p:cNvPr>
          <p:cNvSpPr txBox="1"/>
          <p:nvPr/>
        </p:nvSpPr>
        <p:spPr>
          <a:xfrm>
            <a:off x="2505074" y="4855868"/>
            <a:ext cx="7181850" cy="369332"/>
          </a:xfrm>
          <a:prstGeom prst="rect">
            <a:avLst/>
          </a:prstGeom>
          <a:noFill/>
        </p:spPr>
        <p:txBody>
          <a:bodyPr wrap="square" rtlCol="0">
            <a:spAutoFit/>
          </a:bodyPr>
          <a:lstStyle/>
          <a:p>
            <a:pPr algn="ctr"/>
            <a:r>
              <a:rPr lang="en-US" dirty="0"/>
              <a:t>Metric Learning approaches [4]</a:t>
            </a:r>
          </a:p>
        </p:txBody>
      </p:sp>
      <p:sp>
        <p:nvSpPr>
          <p:cNvPr id="8" name="TextBox 7">
            <a:extLst>
              <a:ext uri="{FF2B5EF4-FFF2-40B4-BE49-F238E27FC236}">
                <a16:creationId xmlns:a16="http://schemas.microsoft.com/office/drawing/2014/main" id="{2A68482B-2BE5-460E-81B8-1DBAA208A564}"/>
              </a:ext>
            </a:extLst>
          </p:cNvPr>
          <p:cNvSpPr txBox="1"/>
          <p:nvPr/>
        </p:nvSpPr>
        <p:spPr>
          <a:xfrm>
            <a:off x="127686" y="5620801"/>
            <a:ext cx="11936627" cy="261610"/>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[4] Snell, Jake, Kevin </a:t>
            </a:r>
            <a:r>
              <a:rPr lang="en-US" sz="1100" b="0" i="0" dirty="0" err="1">
                <a:solidFill>
                  <a:srgbClr val="222222"/>
                </a:solidFill>
                <a:effectLst/>
                <a:latin typeface="Arial" panose="020B0604020202020204" pitchFamily="34" charset="0"/>
              </a:rPr>
              <a:t>Swersky</a:t>
            </a:r>
            <a:r>
              <a:rPr lang="en-US" sz="1100" b="0" i="0" dirty="0">
                <a:solidFill>
                  <a:srgbClr val="222222"/>
                </a:solidFill>
                <a:effectLst/>
                <a:latin typeface="Arial" panose="020B0604020202020204" pitchFamily="34" charset="0"/>
              </a:rPr>
              <a:t>, and Richard S. </a:t>
            </a:r>
            <a:r>
              <a:rPr lang="en-US" sz="1100" b="0" i="0" dirty="0" err="1">
                <a:solidFill>
                  <a:srgbClr val="222222"/>
                </a:solidFill>
                <a:effectLst/>
                <a:latin typeface="Arial" panose="020B0604020202020204" pitchFamily="34" charset="0"/>
              </a:rPr>
              <a:t>Zemel</a:t>
            </a:r>
            <a:r>
              <a:rPr lang="en-US" sz="1100" b="0" i="0" dirty="0">
                <a:solidFill>
                  <a:srgbClr val="222222"/>
                </a:solidFill>
                <a:effectLst/>
                <a:latin typeface="Arial" panose="020B0604020202020204" pitchFamily="34" charset="0"/>
              </a:rPr>
              <a:t>. "Prototypical networks for few-shot learning." </a:t>
            </a:r>
            <a:r>
              <a:rPr lang="en-US" sz="1100" b="0" i="1" dirty="0" err="1">
                <a:solidFill>
                  <a:srgbClr val="222222"/>
                </a:solidFill>
                <a:effectLst/>
                <a:latin typeface="Arial" panose="020B0604020202020204" pitchFamily="34" charset="0"/>
              </a:rPr>
              <a:t>arXiv</a:t>
            </a:r>
            <a:r>
              <a:rPr lang="en-US" sz="1100" b="0" i="1" dirty="0">
                <a:solidFill>
                  <a:srgbClr val="222222"/>
                </a:solidFill>
                <a:effectLst/>
                <a:latin typeface="Arial" panose="020B0604020202020204" pitchFamily="34" charset="0"/>
              </a:rPr>
              <a:t> preprint arXiv:1703.05175</a:t>
            </a:r>
            <a:r>
              <a:rPr lang="en-US" sz="1100" b="0" i="0" dirty="0">
                <a:solidFill>
                  <a:srgbClr val="222222"/>
                </a:solidFill>
                <a:effectLst/>
                <a:latin typeface="Arial" panose="020B0604020202020204" pitchFamily="34" charset="0"/>
              </a:rPr>
              <a:t> (2017).</a:t>
            </a:r>
            <a:endParaRPr lang="en-US" sz="1100" dirty="0"/>
          </a:p>
        </p:txBody>
      </p:sp>
      <p:pic>
        <p:nvPicPr>
          <p:cNvPr id="10" name="Picture 9">
            <a:extLst>
              <a:ext uri="{FF2B5EF4-FFF2-40B4-BE49-F238E27FC236}">
                <a16:creationId xmlns:a16="http://schemas.microsoft.com/office/drawing/2014/main" id="{66C03394-00B3-4F5F-A6C9-31B5F4DDEE00}"/>
              </a:ext>
            </a:extLst>
          </p:cNvPr>
          <p:cNvPicPr>
            <a:picLocks noChangeAspect="1"/>
          </p:cNvPicPr>
          <p:nvPr/>
        </p:nvPicPr>
        <p:blipFill>
          <a:blip r:embed="rId4"/>
          <a:stretch>
            <a:fillRect/>
          </a:stretch>
        </p:blipFill>
        <p:spPr>
          <a:xfrm>
            <a:off x="6095999" y="2461912"/>
            <a:ext cx="5968314" cy="1934176"/>
          </a:xfrm>
          <a:prstGeom prst="rect">
            <a:avLst/>
          </a:prstGeom>
        </p:spPr>
      </p:pic>
    </p:spTree>
    <p:extLst>
      <p:ext uri="{BB962C8B-B14F-4D97-AF65-F5344CB8AC3E}">
        <p14:creationId xmlns:p14="http://schemas.microsoft.com/office/powerpoint/2010/main" val="905055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E7107-3090-4971-A049-E7F62A84B59B}"/>
              </a:ext>
            </a:extLst>
          </p:cNvPr>
          <p:cNvSpPr>
            <a:spLocks noGrp="1"/>
          </p:cNvSpPr>
          <p:nvPr>
            <p:ph type="title"/>
          </p:nvPr>
        </p:nvSpPr>
        <p:spPr/>
        <p:txBody>
          <a:bodyPr/>
          <a:lstStyle/>
          <a:p>
            <a:pPr algn="ctr"/>
            <a:r>
              <a:rPr lang="en-US" dirty="0"/>
              <a:t>Siamese Convolutional Neural Network</a:t>
            </a:r>
          </a:p>
        </p:txBody>
      </p:sp>
      <p:sp>
        <p:nvSpPr>
          <p:cNvPr id="4" name="Slide Number Placeholder 3">
            <a:extLst>
              <a:ext uri="{FF2B5EF4-FFF2-40B4-BE49-F238E27FC236}">
                <a16:creationId xmlns:a16="http://schemas.microsoft.com/office/drawing/2014/main" id="{180B946D-0CEF-40A9-B12F-2BA7C6765881}"/>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12</a:t>
            </a:fld>
            <a:endParaRPr lang="en-US" dirty="0">
              <a:solidFill>
                <a:schemeClr val="bg1"/>
              </a:solidFill>
            </a:endParaRPr>
          </a:p>
        </p:txBody>
      </p:sp>
      <p:pic>
        <p:nvPicPr>
          <p:cNvPr id="6" name="Picture 5">
            <a:extLst>
              <a:ext uri="{FF2B5EF4-FFF2-40B4-BE49-F238E27FC236}">
                <a16:creationId xmlns:a16="http://schemas.microsoft.com/office/drawing/2014/main" id="{4FC73C14-FF26-4511-AB36-E71EC90B9BAD}"/>
              </a:ext>
            </a:extLst>
          </p:cNvPr>
          <p:cNvPicPr>
            <a:picLocks noChangeAspect="1"/>
          </p:cNvPicPr>
          <p:nvPr/>
        </p:nvPicPr>
        <p:blipFill>
          <a:blip r:embed="rId3"/>
          <a:stretch>
            <a:fillRect/>
          </a:stretch>
        </p:blipFill>
        <p:spPr>
          <a:xfrm>
            <a:off x="5958435" y="1690688"/>
            <a:ext cx="5722716" cy="2794815"/>
          </a:xfrm>
          <a:prstGeom prst="rect">
            <a:avLst/>
          </a:prstGeom>
        </p:spPr>
      </p:pic>
      <p:sp>
        <p:nvSpPr>
          <p:cNvPr id="9" name="TextBox 8">
            <a:extLst>
              <a:ext uri="{FF2B5EF4-FFF2-40B4-BE49-F238E27FC236}">
                <a16:creationId xmlns:a16="http://schemas.microsoft.com/office/drawing/2014/main" id="{C41FE702-13AD-4565-8EBB-17275879ABF5}"/>
              </a:ext>
            </a:extLst>
          </p:cNvPr>
          <p:cNvSpPr txBox="1"/>
          <p:nvPr/>
        </p:nvSpPr>
        <p:spPr>
          <a:xfrm>
            <a:off x="5228868" y="4805337"/>
            <a:ext cx="7181850" cy="369332"/>
          </a:xfrm>
          <a:prstGeom prst="rect">
            <a:avLst/>
          </a:prstGeom>
          <a:noFill/>
        </p:spPr>
        <p:txBody>
          <a:bodyPr wrap="square" rtlCol="0">
            <a:spAutoFit/>
          </a:bodyPr>
          <a:lstStyle/>
          <a:p>
            <a:pPr algn="ctr"/>
            <a:r>
              <a:rPr lang="en-US" dirty="0"/>
              <a:t>Schematic of Siamese Convolutional Neural Network</a:t>
            </a:r>
          </a:p>
        </p:txBody>
      </p:sp>
      <p:sp>
        <p:nvSpPr>
          <p:cNvPr id="10" name="Content Placeholder 2">
            <a:extLst>
              <a:ext uri="{FF2B5EF4-FFF2-40B4-BE49-F238E27FC236}">
                <a16:creationId xmlns:a16="http://schemas.microsoft.com/office/drawing/2014/main" id="{BB88F0F1-B758-47B8-99AE-F71F177BF365}"/>
              </a:ext>
            </a:extLst>
          </p:cNvPr>
          <p:cNvSpPr>
            <a:spLocks noGrp="1"/>
          </p:cNvSpPr>
          <p:nvPr>
            <p:ph idx="1"/>
          </p:nvPr>
        </p:nvSpPr>
        <p:spPr>
          <a:xfrm>
            <a:off x="636895" y="1529063"/>
            <a:ext cx="4994189" cy="4351338"/>
          </a:xfrm>
        </p:spPr>
        <p:txBody>
          <a:bodyPr>
            <a:normAutofit/>
          </a:bodyPr>
          <a:lstStyle/>
          <a:p>
            <a:r>
              <a:rPr lang="en-US" sz="2000" dirty="0"/>
              <a:t>Two shared parameter convolutional neural network blocks</a:t>
            </a:r>
          </a:p>
          <a:p>
            <a:endParaRPr lang="en-US" sz="2000" dirty="0"/>
          </a:p>
          <a:p>
            <a:r>
              <a:rPr lang="en-US" sz="2000" dirty="0"/>
              <a:t>Designed to accept two distinct images </a:t>
            </a:r>
          </a:p>
          <a:p>
            <a:endParaRPr lang="en-US" sz="2000" dirty="0"/>
          </a:p>
          <a:p>
            <a:r>
              <a:rPr lang="en-US" sz="2000" dirty="0"/>
              <a:t>Jointly represent a metric d(</a:t>
            </a:r>
            <a:r>
              <a:rPr lang="en-US" sz="2000" dirty="0" err="1"/>
              <a:t>x,y</a:t>
            </a:r>
            <a:r>
              <a:rPr lang="en-US" sz="2000" dirty="0"/>
              <a:t>) for the images x and y</a:t>
            </a:r>
          </a:p>
          <a:p>
            <a:endParaRPr lang="en-US" sz="2000" dirty="0"/>
          </a:p>
          <a:p>
            <a:r>
              <a:rPr lang="en-US" sz="2000" dirty="0"/>
              <a:t>The metric can convey several different aspects about the pair of images</a:t>
            </a:r>
          </a:p>
        </p:txBody>
      </p:sp>
    </p:spTree>
    <p:extLst>
      <p:ext uri="{BB962C8B-B14F-4D97-AF65-F5344CB8AC3E}">
        <p14:creationId xmlns:p14="http://schemas.microsoft.com/office/powerpoint/2010/main" val="94945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D68A-216C-4020-8C3F-43C6079D6728}"/>
              </a:ext>
            </a:extLst>
          </p:cNvPr>
          <p:cNvSpPr>
            <a:spLocks noGrp="1"/>
          </p:cNvSpPr>
          <p:nvPr>
            <p:ph type="title"/>
          </p:nvPr>
        </p:nvSpPr>
        <p:spPr/>
        <p:txBody>
          <a:bodyPr/>
          <a:lstStyle/>
          <a:p>
            <a:pPr algn="ctr"/>
            <a:r>
              <a:rPr lang="en-US" dirty="0"/>
              <a:t>Concept of Expectation Maximization (1/3)</a:t>
            </a:r>
          </a:p>
        </p:txBody>
      </p:sp>
      <p:sp>
        <p:nvSpPr>
          <p:cNvPr id="4" name="Slide Number Placeholder 3">
            <a:extLst>
              <a:ext uri="{FF2B5EF4-FFF2-40B4-BE49-F238E27FC236}">
                <a16:creationId xmlns:a16="http://schemas.microsoft.com/office/drawing/2014/main" id="{A3E36257-9054-4D48-8451-170C4E39E81E}"/>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13</a:t>
            </a:fld>
            <a:endParaRPr lang="en-US" dirty="0">
              <a:solidFill>
                <a:schemeClr val="bg1"/>
              </a:solidFill>
            </a:endParaRPr>
          </a:p>
        </p:txBody>
      </p:sp>
      <p:pic>
        <p:nvPicPr>
          <p:cNvPr id="6" name="Picture 5">
            <a:extLst>
              <a:ext uri="{FF2B5EF4-FFF2-40B4-BE49-F238E27FC236}">
                <a16:creationId xmlns:a16="http://schemas.microsoft.com/office/drawing/2014/main" id="{7B693B33-FE23-4F73-AF65-D3EBE9019F58}"/>
              </a:ext>
            </a:extLst>
          </p:cNvPr>
          <p:cNvPicPr>
            <a:picLocks noChangeAspect="1"/>
          </p:cNvPicPr>
          <p:nvPr/>
        </p:nvPicPr>
        <p:blipFill>
          <a:blip r:embed="rId3"/>
          <a:stretch>
            <a:fillRect/>
          </a:stretch>
        </p:blipFill>
        <p:spPr>
          <a:xfrm>
            <a:off x="4210823" y="3091436"/>
            <a:ext cx="3536864" cy="675128"/>
          </a:xfrm>
          <a:prstGeom prst="rect">
            <a:avLst/>
          </a:prstGeom>
        </p:spPr>
      </p:pic>
      <p:cxnSp>
        <p:nvCxnSpPr>
          <p:cNvPr id="8" name="Straight Arrow Connector 7">
            <a:extLst>
              <a:ext uri="{FF2B5EF4-FFF2-40B4-BE49-F238E27FC236}">
                <a16:creationId xmlns:a16="http://schemas.microsoft.com/office/drawing/2014/main" id="{9F5E983F-BB4C-4BDE-B94E-1D0643019039}"/>
              </a:ext>
            </a:extLst>
          </p:cNvPr>
          <p:cNvCxnSpPr/>
          <p:nvPr/>
        </p:nvCxnSpPr>
        <p:spPr>
          <a:xfrm>
            <a:off x="4411362" y="4151870"/>
            <a:ext cx="33363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5D2A493-1E21-4A42-866D-6A153B3F4764}"/>
              </a:ext>
            </a:extLst>
          </p:cNvPr>
          <p:cNvSpPr txBox="1"/>
          <p:nvPr/>
        </p:nvSpPr>
        <p:spPr>
          <a:xfrm>
            <a:off x="5909008" y="4151870"/>
            <a:ext cx="556054" cy="369332"/>
          </a:xfrm>
          <a:prstGeom prst="rect">
            <a:avLst/>
          </a:prstGeom>
          <a:noFill/>
        </p:spPr>
        <p:txBody>
          <a:bodyPr wrap="square" rtlCol="0">
            <a:spAutoFit/>
          </a:bodyPr>
          <a:lstStyle/>
          <a:p>
            <a:r>
              <a:rPr lang="en-US" dirty="0"/>
              <a:t>x</a:t>
            </a:r>
          </a:p>
        </p:txBody>
      </p:sp>
      <p:grpSp>
        <p:nvGrpSpPr>
          <p:cNvPr id="21" name="Group 20">
            <a:extLst>
              <a:ext uri="{FF2B5EF4-FFF2-40B4-BE49-F238E27FC236}">
                <a16:creationId xmlns:a16="http://schemas.microsoft.com/office/drawing/2014/main" id="{EB741BEF-DE32-4B7A-BDE3-C79F27F69513}"/>
              </a:ext>
            </a:extLst>
          </p:cNvPr>
          <p:cNvGrpSpPr/>
          <p:nvPr/>
        </p:nvGrpSpPr>
        <p:grpSpPr>
          <a:xfrm>
            <a:off x="4323081" y="3657912"/>
            <a:ext cx="3270707" cy="217303"/>
            <a:chOff x="4323625" y="3565236"/>
            <a:chExt cx="3270707" cy="217303"/>
          </a:xfrm>
        </p:grpSpPr>
        <p:sp>
          <p:nvSpPr>
            <p:cNvPr id="10" name="Oval 9">
              <a:extLst>
                <a:ext uri="{FF2B5EF4-FFF2-40B4-BE49-F238E27FC236}">
                  <a16:creationId xmlns:a16="http://schemas.microsoft.com/office/drawing/2014/main" id="{F172ACC5-E375-41B9-9B3B-66CDB9B5A9F3}"/>
                </a:ext>
              </a:extLst>
            </p:cNvPr>
            <p:cNvSpPr/>
            <p:nvPr/>
          </p:nvSpPr>
          <p:spPr>
            <a:xfrm>
              <a:off x="4323625" y="3574722"/>
              <a:ext cx="175473" cy="20781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EBA5372-AAA6-457A-9D78-210311557035}"/>
                </a:ext>
              </a:extLst>
            </p:cNvPr>
            <p:cNvSpPr/>
            <p:nvPr/>
          </p:nvSpPr>
          <p:spPr>
            <a:xfrm>
              <a:off x="4859085" y="3574722"/>
              <a:ext cx="175473" cy="20781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9E26C98-909B-496F-8F88-0F868B232969}"/>
                </a:ext>
              </a:extLst>
            </p:cNvPr>
            <p:cNvSpPr/>
            <p:nvPr/>
          </p:nvSpPr>
          <p:spPr>
            <a:xfrm>
              <a:off x="5394545" y="3574722"/>
              <a:ext cx="175473" cy="20781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51F2D8-9149-48B3-9409-E5BC48DF0540}"/>
                </a:ext>
              </a:extLst>
            </p:cNvPr>
            <p:cNvSpPr/>
            <p:nvPr/>
          </p:nvSpPr>
          <p:spPr>
            <a:xfrm>
              <a:off x="5668739" y="3574722"/>
              <a:ext cx="175473" cy="199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4129A9B-771C-46C9-B74F-4F449881E091}"/>
                </a:ext>
              </a:extLst>
            </p:cNvPr>
            <p:cNvSpPr/>
            <p:nvPr/>
          </p:nvSpPr>
          <p:spPr>
            <a:xfrm>
              <a:off x="6473624" y="3566734"/>
              <a:ext cx="175473" cy="199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F289F7A-312D-45E0-B29C-FAE0C88619D2}"/>
                </a:ext>
              </a:extLst>
            </p:cNvPr>
            <p:cNvSpPr/>
            <p:nvPr/>
          </p:nvSpPr>
          <p:spPr>
            <a:xfrm>
              <a:off x="6732673" y="3566734"/>
              <a:ext cx="175473" cy="199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4665D5-74C3-4CCA-AAA9-2F83DEE067BF}"/>
                </a:ext>
              </a:extLst>
            </p:cNvPr>
            <p:cNvSpPr/>
            <p:nvPr/>
          </p:nvSpPr>
          <p:spPr>
            <a:xfrm>
              <a:off x="6865714" y="3570049"/>
              <a:ext cx="175473" cy="199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7CA7766-3157-440E-A943-ACD641136898}"/>
                </a:ext>
              </a:extLst>
            </p:cNvPr>
            <p:cNvSpPr/>
            <p:nvPr/>
          </p:nvSpPr>
          <p:spPr>
            <a:xfrm>
              <a:off x="7006439" y="3566734"/>
              <a:ext cx="175473" cy="199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F1B8B8D-B3B5-4147-80BE-29A073A1B82D}"/>
                </a:ext>
              </a:extLst>
            </p:cNvPr>
            <p:cNvSpPr/>
            <p:nvPr/>
          </p:nvSpPr>
          <p:spPr>
            <a:xfrm>
              <a:off x="7144558" y="3570049"/>
              <a:ext cx="175473" cy="199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49CDF6-BC54-4E81-BC61-14BC12BC731B}"/>
                </a:ext>
              </a:extLst>
            </p:cNvPr>
            <p:cNvSpPr/>
            <p:nvPr/>
          </p:nvSpPr>
          <p:spPr>
            <a:xfrm>
              <a:off x="7418859" y="3565236"/>
              <a:ext cx="175473" cy="199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C2AF734E-4402-4EDC-BFBC-4F275CD234D7}"/>
              </a:ext>
            </a:extLst>
          </p:cNvPr>
          <p:cNvSpPr/>
          <p:nvPr/>
        </p:nvSpPr>
        <p:spPr>
          <a:xfrm>
            <a:off x="4210823" y="3091436"/>
            <a:ext cx="3536864" cy="473800"/>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2D4D9B-2348-4BC3-AE41-0F2966399947}"/>
                  </a:ext>
                </a:extLst>
              </p:cNvPr>
              <p:cNvSpPr txBox="1"/>
              <p:nvPr/>
            </p:nvSpPr>
            <p:spPr>
              <a:xfrm>
                <a:off x="1493516" y="1852692"/>
                <a:ext cx="10134600" cy="765531"/>
              </a:xfrm>
              <a:prstGeom prst="rect">
                <a:avLst/>
              </a:prstGeom>
              <a:noFill/>
            </p:spPr>
            <p:txBody>
              <a:bodyPr wrap="square" rtlCol="0">
                <a:spAutoFit/>
              </a:bodyPr>
              <a:lstStyle/>
              <a:p>
                <a:r>
                  <a:rPr lang="en-US" sz="2000" b="1" dirty="0"/>
                  <a:t>Step 0</a:t>
                </a:r>
                <a:r>
                  <a:rPr lang="en-US" sz="2000" dirty="0"/>
                  <a:t>: Without perfect knowledge, assume the set of points originated from 2 different gaussian probability distributions. Start with random guess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𝑦</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𝜎</m:t>
                            </m:r>
                          </m:e>
                          <m:sub>
                            <m:r>
                              <a:rPr lang="en-US" sz="2000" b="0" i="1" smtClean="0">
                                <a:latin typeface="Cambria Math" panose="02040503050406030204" pitchFamily="18" charset="0"/>
                              </a:rPr>
                              <m:t>𝑦</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𝑏</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𝜎</m:t>
                            </m:r>
                          </m:e>
                          <m:sub>
                            <m:r>
                              <a:rPr lang="en-US" sz="2000" b="0" i="1" smtClean="0">
                                <a:latin typeface="Cambria Math" panose="02040503050406030204" pitchFamily="18" charset="0"/>
                                <a:ea typeface="Cambria Math" panose="02040503050406030204" pitchFamily="18" charset="0"/>
                              </a:rPr>
                              <m:t>𝑏</m:t>
                            </m:r>
                          </m:sub>
                        </m:sSub>
                      </m:e>
                      <m:sup>
                        <m:r>
                          <a:rPr lang="en-US" sz="2000" i="1">
                            <a:latin typeface="Cambria Math" panose="02040503050406030204" pitchFamily="18" charset="0"/>
                          </a:rPr>
                          <m:t>2</m:t>
                        </m:r>
                      </m:sup>
                    </m:sSup>
                    <m:r>
                      <a:rPr lang="en-US" sz="2000" i="1">
                        <a:latin typeface="Cambria Math" panose="02040503050406030204" pitchFamily="18" charset="0"/>
                      </a:rPr>
                      <m:t>)</m:t>
                    </m:r>
                  </m:oMath>
                </a14:m>
                <a:endParaRPr lang="en-US" sz="2000" dirty="0"/>
              </a:p>
            </p:txBody>
          </p:sp>
        </mc:Choice>
        <mc:Fallback xmlns="">
          <p:sp>
            <p:nvSpPr>
              <p:cNvPr id="24" name="TextBox 23">
                <a:extLst>
                  <a:ext uri="{FF2B5EF4-FFF2-40B4-BE49-F238E27FC236}">
                    <a16:creationId xmlns:a16="http://schemas.microsoft.com/office/drawing/2014/main" id="{7C2D4D9B-2348-4BC3-AE41-0F2966399947}"/>
                  </a:ext>
                </a:extLst>
              </p:cNvPr>
              <p:cNvSpPr txBox="1">
                <a:spLocks noRot="1" noChangeAspect="1" noMove="1" noResize="1" noEditPoints="1" noAdjustHandles="1" noChangeArrowheads="1" noChangeShapeType="1" noTextEdit="1"/>
              </p:cNvSpPr>
              <p:nvPr/>
            </p:nvSpPr>
            <p:spPr>
              <a:xfrm>
                <a:off x="1493516" y="1852692"/>
                <a:ext cx="10134600" cy="765531"/>
              </a:xfrm>
              <a:prstGeom prst="rect">
                <a:avLst/>
              </a:prstGeom>
              <a:blipFill>
                <a:blip r:embed="rId4"/>
                <a:stretch>
                  <a:fillRect l="-602" t="-4800" b="-8000"/>
                </a:stretch>
              </a:blipFill>
            </p:spPr>
            <p:txBody>
              <a:bodyPr/>
              <a:lstStyle/>
              <a:p>
                <a:r>
                  <a:rPr lang="en-US">
                    <a:noFill/>
                  </a:rPr>
                  <a:t> </a:t>
                </a:r>
              </a:p>
            </p:txBody>
          </p:sp>
        </mc:Fallback>
      </mc:AlternateContent>
    </p:spTree>
    <p:extLst>
      <p:ext uri="{BB962C8B-B14F-4D97-AF65-F5344CB8AC3E}">
        <p14:creationId xmlns:p14="http://schemas.microsoft.com/office/powerpoint/2010/main" val="308293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D68A-216C-4020-8C3F-43C6079D6728}"/>
              </a:ext>
            </a:extLst>
          </p:cNvPr>
          <p:cNvSpPr>
            <a:spLocks noGrp="1"/>
          </p:cNvSpPr>
          <p:nvPr>
            <p:ph type="title"/>
          </p:nvPr>
        </p:nvSpPr>
        <p:spPr/>
        <p:txBody>
          <a:bodyPr/>
          <a:lstStyle/>
          <a:p>
            <a:pPr algn="ctr"/>
            <a:r>
              <a:rPr lang="en-US" dirty="0"/>
              <a:t>Concept of Expectation Maximization (2/3)</a:t>
            </a:r>
          </a:p>
        </p:txBody>
      </p:sp>
      <p:sp>
        <p:nvSpPr>
          <p:cNvPr id="4" name="Slide Number Placeholder 3">
            <a:extLst>
              <a:ext uri="{FF2B5EF4-FFF2-40B4-BE49-F238E27FC236}">
                <a16:creationId xmlns:a16="http://schemas.microsoft.com/office/drawing/2014/main" id="{A3E36257-9054-4D48-8451-170C4E39E81E}"/>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14</a:t>
            </a:fld>
            <a:endParaRPr lang="en-US" dirty="0">
              <a:solidFill>
                <a:schemeClr val="bg1"/>
              </a:solidFill>
            </a:endParaRPr>
          </a:p>
        </p:txBody>
      </p:sp>
      <p:cxnSp>
        <p:nvCxnSpPr>
          <p:cNvPr id="8" name="Straight Arrow Connector 7">
            <a:extLst>
              <a:ext uri="{FF2B5EF4-FFF2-40B4-BE49-F238E27FC236}">
                <a16:creationId xmlns:a16="http://schemas.microsoft.com/office/drawing/2014/main" id="{9F5E983F-BB4C-4BDE-B94E-1D0643019039}"/>
              </a:ext>
            </a:extLst>
          </p:cNvPr>
          <p:cNvCxnSpPr/>
          <p:nvPr/>
        </p:nvCxnSpPr>
        <p:spPr>
          <a:xfrm>
            <a:off x="4411362" y="4151870"/>
            <a:ext cx="33363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5D2A493-1E21-4A42-866D-6A153B3F4764}"/>
              </a:ext>
            </a:extLst>
          </p:cNvPr>
          <p:cNvSpPr txBox="1"/>
          <p:nvPr/>
        </p:nvSpPr>
        <p:spPr>
          <a:xfrm>
            <a:off x="5909008" y="4151870"/>
            <a:ext cx="556054" cy="369332"/>
          </a:xfrm>
          <a:prstGeom prst="rect">
            <a:avLst/>
          </a:prstGeom>
          <a:noFill/>
        </p:spPr>
        <p:txBody>
          <a:bodyPr wrap="square" rtlCol="0">
            <a:spAutoFit/>
          </a:bodyPr>
          <a:lstStyle/>
          <a:p>
            <a:r>
              <a:rPr lang="en-US" dirty="0"/>
              <a:t>x</a:t>
            </a:r>
          </a:p>
        </p:txBody>
      </p:sp>
      <p:grpSp>
        <p:nvGrpSpPr>
          <p:cNvPr id="21" name="Group 20">
            <a:extLst>
              <a:ext uri="{FF2B5EF4-FFF2-40B4-BE49-F238E27FC236}">
                <a16:creationId xmlns:a16="http://schemas.microsoft.com/office/drawing/2014/main" id="{EB741BEF-DE32-4B7A-BDE3-C79F27F69513}"/>
              </a:ext>
            </a:extLst>
          </p:cNvPr>
          <p:cNvGrpSpPr/>
          <p:nvPr/>
        </p:nvGrpSpPr>
        <p:grpSpPr>
          <a:xfrm>
            <a:off x="4323081" y="3657912"/>
            <a:ext cx="3270707" cy="217303"/>
            <a:chOff x="4323625" y="3565236"/>
            <a:chExt cx="3270707" cy="217303"/>
          </a:xfrm>
        </p:grpSpPr>
        <p:sp>
          <p:nvSpPr>
            <p:cNvPr id="10" name="Oval 9">
              <a:extLst>
                <a:ext uri="{FF2B5EF4-FFF2-40B4-BE49-F238E27FC236}">
                  <a16:creationId xmlns:a16="http://schemas.microsoft.com/office/drawing/2014/main" id="{F172ACC5-E375-41B9-9B3B-66CDB9B5A9F3}"/>
                </a:ext>
              </a:extLst>
            </p:cNvPr>
            <p:cNvSpPr/>
            <p:nvPr/>
          </p:nvSpPr>
          <p:spPr>
            <a:xfrm>
              <a:off x="4323625" y="3574722"/>
              <a:ext cx="175473" cy="20781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EBA5372-AAA6-457A-9D78-210311557035}"/>
                </a:ext>
              </a:extLst>
            </p:cNvPr>
            <p:cNvSpPr/>
            <p:nvPr/>
          </p:nvSpPr>
          <p:spPr>
            <a:xfrm>
              <a:off x="4859085" y="3574722"/>
              <a:ext cx="175473" cy="20781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9E26C98-909B-496F-8F88-0F868B232969}"/>
                </a:ext>
              </a:extLst>
            </p:cNvPr>
            <p:cNvSpPr/>
            <p:nvPr/>
          </p:nvSpPr>
          <p:spPr>
            <a:xfrm>
              <a:off x="5394545" y="3574722"/>
              <a:ext cx="175473" cy="20781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51F2D8-9149-48B3-9409-E5BC48DF0540}"/>
                </a:ext>
              </a:extLst>
            </p:cNvPr>
            <p:cNvSpPr/>
            <p:nvPr/>
          </p:nvSpPr>
          <p:spPr>
            <a:xfrm>
              <a:off x="5668739" y="3574722"/>
              <a:ext cx="175473" cy="199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4129A9B-771C-46C9-B74F-4F449881E091}"/>
                </a:ext>
              </a:extLst>
            </p:cNvPr>
            <p:cNvSpPr/>
            <p:nvPr/>
          </p:nvSpPr>
          <p:spPr>
            <a:xfrm>
              <a:off x="6473624" y="3566734"/>
              <a:ext cx="175473" cy="199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F289F7A-312D-45E0-B29C-FAE0C88619D2}"/>
                </a:ext>
              </a:extLst>
            </p:cNvPr>
            <p:cNvSpPr/>
            <p:nvPr/>
          </p:nvSpPr>
          <p:spPr>
            <a:xfrm>
              <a:off x="6732673" y="3566734"/>
              <a:ext cx="175473" cy="199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4665D5-74C3-4CCA-AAA9-2F83DEE067BF}"/>
                </a:ext>
              </a:extLst>
            </p:cNvPr>
            <p:cNvSpPr/>
            <p:nvPr/>
          </p:nvSpPr>
          <p:spPr>
            <a:xfrm>
              <a:off x="6865714" y="3570049"/>
              <a:ext cx="175473" cy="199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7CA7766-3157-440E-A943-ACD641136898}"/>
                </a:ext>
              </a:extLst>
            </p:cNvPr>
            <p:cNvSpPr/>
            <p:nvPr/>
          </p:nvSpPr>
          <p:spPr>
            <a:xfrm>
              <a:off x="7006439" y="3566734"/>
              <a:ext cx="175473" cy="199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F1B8B8D-B3B5-4147-80BE-29A073A1B82D}"/>
                </a:ext>
              </a:extLst>
            </p:cNvPr>
            <p:cNvSpPr/>
            <p:nvPr/>
          </p:nvSpPr>
          <p:spPr>
            <a:xfrm>
              <a:off x="7144558" y="3570049"/>
              <a:ext cx="175473" cy="199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49CDF6-BC54-4E81-BC61-14BC12BC731B}"/>
                </a:ext>
              </a:extLst>
            </p:cNvPr>
            <p:cNvSpPr/>
            <p:nvPr/>
          </p:nvSpPr>
          <p:spPr>
            <a:xfrm>
              <a:off x="7418859" y="3565236"/>
              <a:ext cx="175473" cy="199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F267A7FE-9B1A-4535-BB27-F0BFFA31DA62}"/>
              </a:ext>
            </a:extLst>
          </p:cNvPr>
          <p:cNvSpPr txBox="1"/>
          <p:nvPr/>
        </p:nvSpPr>
        <p:spPr>
          <a:xfrm>
            <a:off x="1493516" y="1852692"/>
            <a:ext cx="10134600" cy="707886"/>
          </a:xfrm>
          <a:prstGeom prst="rect">
            <a:avLst/>
          </a:prstGeom>
          <a:noFill/>
        </p:spPr>
        <p:txBody>
          <a:bodyPr wrap="square" rtlCol="0">
            <a:spAutoFit/>
          </a:bodyPr>
          <a:lstStyle/>
          <a:p>
            <a:r>
              <a:rPr lang="en-US" sz="2000" b="1" dirty="0"/>
              <a:t>Step 1</a:t>
            </a:r>
            <a:r>
              <a:rPr lang="en-US" sz="2000" dirty="0"/>
              <a:t>: (E step) For each point, calculate the probability of the point belonging to one of the clusters.  </a:t>
            </a:r>
          </a:p>
        </p:txBody>
      </p:sp>
      <p:sp>
        <p:nvSpPr>
          <p:cNvPr id="7" name="Freeform: Shape 6">
            <a:extLst>
              <a:ext uri="{FF2B5EF4-FFF2-40B4-BE49-F238E27FC236}">
                <a16:creationId xmlns:a16="http://schemas.microsoft.com/office/drawing/2014/main" id="{E0420394-22F8-4CA3-A47E-16C695635E23}"/>
              </a:ext>
            </a:extLst>
          </p:cNvPr>
          <p:cNvSpPr/>
          <p:nvPr/>
        </p:nvSpPr>
        <p:spPr>
          <a:xfrm>
            <a:off x="4411362" y="2628153"/>
            <a:ext cx="1957315" cy="945339"/>
          </a:xfrm>
          <a:custGeom>
            <a:avLst/>
            <a:gdLst>
              <a:gd name="connsiteX0" fmla="*/ 0 w 1422400"/>
              <a:gd name="connsiteY0" fmla="*/ 945339 h 945339"/>
              <a:gd name="connsiteX1" fmla="*/ 279400 w 1422400"/>
              <a:gd name="connsiteY1" fmla="*/ 678639 h 945339"/>
              <a:gd name="connsiteX2" fmla="*/ 368300 w 1422400"/>
              <a:gd name="connsiteY2" fmla="*/ 526239 h 945339"/>
              <a:gd name="connsiteX3" fmla="*/ 457200 w 1422400"/>
              <a:gd name="connsiteY3" fmla="*/ 272239 h 945339"/>
              <a:gd name="connsiteX4" fmla="*/ 584200 w 1422400"/>
              <a:gd name="connsiteY4" fmla="*/ 56339 h 945339"/>
              <a:gd name="connsiteX5" fmla="*/ 825500 w 1422400"/>
              <a:gd name="connsiteY5" fmla="*/ 5539 h 945339"/>
              <a:gd name="connsiteX6" fmla="*/ 977900 w 1422400"/>
              <a:gd name="connsiteY6" fmla="*/ 157939 h 945339"/>
              <a:gd name="connsiteX7" fmla="*/ 1066800 w 1422400"/>
              <a:gd name="connsiteY7" fmla="*/ 424639 h 945339"/>
              <a:gd name="connsiteX8" fmla="*/ 1130300 w 1422400"/>
              <a:gd name="connsiteY8" fmla="*/ 602439 h 945339"/>
              <a:gd name="connsiteX9" fmla="*/ 1206500 w 1422400"/>
              <a:gd name="connsiteY9" fmla="*/ 767539 h 945339"/>
              <a:gd name="connsiteX10" fmla="*/ 1308100 w 1422400"/>
              <a:gd name="connsiteY10" fmla="*/ 881839 h 945339"/>
              <a:gd name="connsiteX11" fmla="*/ 1422400 w 1422400"/>
              <a:gd name="connsiteY11" fmla="*/ 945339 h 94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2400" h="945339">
                <a:moveTo>
                  <a:pt x="0" y="945339"/>
                </a:moveTo>
                <a:cubicBezTo>
                  <a:pt x="109008" y="846914"/>
                  <a:pt x="218017" y="748489"/>
                  <a:pt x="279400" y="678639"/>
                </a:cubicBezTo>
                <a:cubicBezTo>
                  <a:pt x="340783" y="608789"/>
                  <a:pt x="338667" y="593972"/>
                  <a:pt x="368300" y="526239"/>
                </a:cubicBezTo>
                <a:cubicBezTo>
                  <a:pt x="397933" y="458506"/>
                  <a:pt x="421217" y="350556"/>
                  <a:pt x="457200" y="272239"/>
                </a:cubicBezTo>
                <a:cubicBezTo>
                  <a:pt x="493183" y="193922"/>
                  <a:pt x="522817" y="100789"/>
                  <a:pt x="584200" y="56339"/>
                </a:cubicBezTo>
                <a:cubicBezTo>
                  <a:pt x="645583" y="11889"/>
                  <a:pt x="759883" y="-11394"/>
                  <a:pt x="825500" y="5539"/>
                </a:cubicBezTo>
                <a:cubicBezTo>
                  <a:pt x="891117" y="22472"/>
                  <a:pt x="937683" y="88089"/>
                  <a:pt x="977900" y="157939"/>
                </a:cubicBezTo>
                <a:cubicBezTo>
                  <a:pt x="1018117" y="227789"/>
                  <a:pt x="1041400" y="350556"/>
                  <a:pt x="1066800" y="424639"/>
                </a:cubicBezTo>
                <a:cubicBezTo>
                  <a:pt x="1092200" y="498722"/>
                  <a:pt x="1107017" y="545289"/>
                  <a:pt x="1130300" y="602439"/>
                </a:cubicBezTo>
                <a:cubicBezTo>
                  <a:pt x="1153583" y="659589"/>
                  <a:pt x="1176867" y="720972"/>
                  <a:pt x="1206500" y="767539"/>
                </a:cubicBezTo>
                <a:cubicBezTo>
                  <a:pt x="1236133" y="814106"/>
                  <a:pt x="1272117" y="852206"/>
                  <a:pt x="1308100" y="881839"/>
                </a:cubicBezTo>
                <a:cubicBezTo>
                  <a:pt x="1344083" y="911472"/>
                  <a:pt x="1371600" y="945339"/>
                  <a:pt x="1422400" y="94533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D36A3BBF-8971-431E-8851-0524355763DD}"/>
              </a:ext>
            </a:extLst>
          </p:cNvPr>
          <p:cNvSpPr/>
          <p:nvPr/>
        </p:nvSpPr>
        <p:spPr>
          <a:xfrm>
            <a:off x="5843668" y="2636061"/>
            <a:ext cx="1750120" cy="945339"/>
          </a:xfrm>
          <a:custGeom>
            <a:avLst/>
            <a:gdLst>
              <a:gd name="connsiteX0" fmla="*/ 0 w 1422400"/>
              <a:gd name="connsiteY0" fmla="*/ 945339 h 945339"/>
              <a:gd name="connsiteX1" fmla="*/ 279400 w 1422400"/>
              <a:gd name="connsiteY1" fmla="*/ 678639 h 945339"/>
              <a:gd name="connsiteX2" fmla="*/ 368300 w 1422400"/>
              <a:gd name="connsiteY2" fmla="*/ 526239 h 945339"/>
              <a:gd name="connsiteX3" fmla="*/ 457200 w 1422400"/>
              <a:gd name="connsiteY3" fmla="*/ 272239 h 945339"/>
              <a:gd name="connsiteX4" fmla="*/ 584200 w 1422400"/>
              <a:gd name="connsiteY4" fmla="*/ 56339 h 945339"/>
              <a:gd name="connsiteX5" fmla="*/ 825500 w 1422400"/>
              <a:gd name="connsiteY5" fmla="*/ 5539 h 945339"/>
              <a:gd name="connsiteX6" fmla="*/ 977900 w 1422400"/>
              <a:gd name="connsiteY6" fmla="*/ 157939 h 945339"/>
              <a:gd name="connsiteX7" fmla="*/ 1066800 w 1422400"/>
              <a:gd name="connsiteY7" fmla="*/ 424639 h 945339"/>
              <a:gd name="connsiteX8" fmla="*/ 1130300 w 1422400"/>
              <a:gd name="connsiteY8" fmla="*/ 602439 h 945339"/>
              <a:gd name="connsiteX9" fmla="*/ 1206500 w 1422400"/>
              <a:gd name="connsiteY9" fmla="*/ 767539 h 945339"/>
              <a:gd name="connsiteX10" fmla="*/ 1308100 w 1422400"/>
              <a:gd name="connsiteY10" fmla="*/ 881839 h 945339"/>
              <a:gd name="connsiteX11" fmla="*/ 1422400 w 1422400"/>
              <a:gd name="connsiteY11" fmla="*/ 945339 h 94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2400" h="945339">
                <a:moveTo>
                  <a:pt x="0" y="945339"/>
                </a:moveTo>
                <a:cubicBezTo>
                  <a:pt x="109008" y="846914"/>
                  <a:pt x="218017" y="748489"/>
                  <a:pt x="279400" y="678639"/>
                </a:cubicBezTo>
                <a:cubicBezTo>
                  <a:pt x="340783" y="608789"/>
                  <a:pt x="338667" y="593972"/>
                  <a:pt x="368300" y="526239"/>
                </a:cubicBezTo>
                <a:cubicBezTo>
                  <a:pt x="397933" y="458506"/>
                  <a:pt x="421217" y="350556"/>
                  <a:pt x="457200" y="272239"/>
                </a:cubicBezTo>
                <a:cubicBezTo>
                  <a:pt x="493183" y="193922"/>
                  <a:pt x="522817" y="100789"/>
                  <a:pt x="584200" y="56339"/>
                </a:cubicBezTo>
                <a:cubicBezTo>
                  <a:pt x="645583" y="11889"/>
                  <a:pt x="759883" y="-11394"/>
                  <a:pt x="825500" y="5539"/>
                </a:cubicBezTo>
                <a:cubicBezTo>
                  <a:pt x="891117" y="22472"/>
                  <a:pt x="937683" y="88089"/>
                  <a:pt x="977900" y="157939"/>
                </a:cubicBezTo>
                <a:cubicBezTo>
                  <a:pt x="1018117" y="227789"/>
                  <a:pt x="1041400" y="350556"/>
                  <a:pt x="1066800" y="424639"/>
                </a:cubicBezTo>
                <a:cubicBezTo>
                  <a:pt x="1092200" y="498722"/>
                  <a:pt x="1107017" y="545289"/>
                  <a:pt x="1130300" y="602439"/>
                </a:cubicBezTo>
                <a:cubicBezTo>
                  <a:pt x="1153583" y="659589"/>
                  <a:pt x="1176867" y="720972"/>
                  <a:pt x="1206500" y="767539"/>
                </a:cubicBezTo>
                <a:cubicBezTo>
                  <a:pt x="1236133" y="814106"/>
                  <a:pt x="1272117" y="852206"/>
                  <a:pt x="1308100" y="881839"/>
                </a:cubicBezTo>
                <a:cubicBezTo>
                  <a:pt x="1344083" y="911472"/>
                  <a:pt x="1371600" y="945339"/>
                  <a:pt x="1422400" y="945339"/>
                </a:cubicBezTo>
              </a:path>
            </a:pathLst>
          </a:cu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EC65A3B-10F1-4950-9F41-87A45EC810B6}"/>
                  </a:ext>
                </a:extLst>
              </p:cNvPr>
              <p:cNvSpPr txBox="1"/>
              <p:nvPr/>
            </p:nvSpPr>
            <p:spPr>
              <a:xfrm>
                <a:off x="7960776" y="2536961"/>
                <a:ext cx="3667340" cy="8920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e>
                        <m:e>
                          <m:r>
                            <a:rPr lang="en-US" sz="2000" b="0" i="1" smtClean="0">
                              <a:latin typeface="Cambria Math" panose="02040503050406030204" pitchFamily="18" charset="0"/>
                            </a:rPr>
                            <m:t>𝑏</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sSup>
                                <m:sSupPr>
                                  <m:ctrlPr>
                                    <a:rPr lang="en-US" sz="2000" b="0" i="1" smtClean="0">
                                      <a:latin typeface="Cambria Math" panose="02040503050406030204" pitchFamily="18" charset="0"/>
                                      <a:ea typeface="Cambria Math" panose="02040503050406030204" pitchFamily="18" charset="0"/>
                                    </a:rPr>
                                  </m:ctrlPr>
                                </m:sSup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𝜎</m:t>
                                      </m:r>
                                    </m:e>
                                    <m:sub>
                                      <m:r>
                                        <a:rPr lang="en-US" sz="2000" b="0" i="1" smtClean="0">
                                          <a:latin typeface="Cambria Math" panose="02040503050406030204" pitchFamily="18" charset="0"/>
                                          <a:ea typeface="Cambria Math" panose="02040503050406030204" pitchFamily="18" charset="0"/>
                                        </a:rPr>
                                        <m:t>𝑏</m:t>
                                      </m:r>
                                    </m:sub>
                                  </m:sSub>
                                </m:e>
                                <m:sup>
                                  <m:r>
                                    <a:rPr lang="en-US" sz="2000" b="0" i="1" smtClean="0">
                                      <a:latin typeface="Cambria Math" panose="02040503050406030204" pitchFamily="18" charset="0"/>
                                      <a:ea typeface="Cambria Math" panose="02040503050406030204" pitchFamily="18" charset="0"/>
                                    </a:rPr>
                                    <m:t>2</m:t>
                                  </m:r>
                                </m:sup>
                              </m:sSup>
                            </m:e>
                          </m:rad>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𝜎</m:t>
                                      </m:r>
                                    </m:e>
                                    <m:sub>
                                      <m:r>
                                        <a:rPr lang="en-US" sz="2000" b="0" i="1" smtClean="0">
                                          <a:latin typeface="Cambria Math" panose="02040503050406030204" pitchFamily="18" charset="0"/>
                                        </a:rPr>
                                        <m:t>𝑏</m:t>
                                      </m:r>
                                    </m:sub>
                                  </m:sSub>
                                </m:e>
                                <m:sup>
                                  <m:r>
                                    <a:rPr lang="en-US" sz="2000" b="0" i="1" smtClean="0">
                                      <a:latin typeface="Cambria Math" panose="02040503050406030204" pitchFamily="18" charset="0"/>
                                    </a:rPr>
                                    <m:t>2</m:t>
                                  </m:r>
                                </m:sup>
                              </m:sSup>
                            </m:den>
                          </m:f>
                        </m:sup>
                      </m:sSup>
                    </m:oMath>
                  </m:oMathPara>
                </a14:m>
                <a:endParaRPr lang="en-US" sz="2000" dirty="0"/>
              </a:p>
            </p:txBody>
          </p:sp>
        </mc:Choice>
        <mc:Fallback xmlns="">
          <p:sp>
            <p:nvSpPr>
              <p:cNvPr id="24" name="TextBox 23">
                <a:extLst>
                  <a:ext uri="{FF2B5EF4-FFF2-40B4-BE49-F238E27FC236}">
                    <a16:creationId xmlns:a16="http://schemas.microsoft.com/office/drawing/2014/main" id="{DEC65A3B-10F1-4950-9F41-87A45EC810B6}"/>
                  </a:ext>
                </a:extLst>
              </p:cNvPr>
              <p:cNvSpPr txBox="1">
                <a:spLocks noRot="1" noChangeAspect="1" noMove="1" noResize="1" noEditPoints="1" noAdjustHandles="1" noChangeArrowheads="1" noChangeShapeType="1" noTextEdit="1"/>
              </p:cNvSpPr>
              <p:nvPr/>
            </p:nvSpPr>
            <p:spPr>
              <a:xfrm>
                <a:off x="7960776" y="2536961"/>
                <a:ext cx="3667340" cy="892039"/>
              </a:xfrm>
              <a:prstGeom prst="rect">
                <a:avLst/>
              </a:prstGeom>
              <a:blipFill>
                <a:blip r:embed="rId3"/>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16CB19A-3DDD-4B21-88AE-1FD9177CC3C0}"/>
              </a:ext>
            </a:extLst>
          </p:cNvPr>
          <p:cNvSpPr txBox="1"/>
          <p:nvPr/>
        </p:nvSpPr>
        <p:spPr>
          <a:xfrm>
            <a:off x="1219322" y="5196750"/>
            <a:ext cx="4350152" cy="369332"/>
          </a:xfrm>
          <a:prstGeom prst="rect">
            <a:avLst/>
          </a:prstGeom>
          <a:noFill/>
        </p:spPr>
        <p:txBody>
          <a:bodyPr wrap="square" rtlCol="0">
            <a:spAutoFit/>
          </a:bodyPr>
          <a:lstStyle/>
          <a:p>
            <a:r>
              <a:rPr lang="en-US" b="1" dirty="0"/>
              <a:t>Soft assignment (based on equal priors)</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7CFB150-8858-4577-A0E4-5F94547AB29A}"/>
                  </a:ext>
                </a:extLst>
              </p:cNvPr>
              <p:cNvSpPr txBox="1"/>
              <p:nvPr/>
            </p:nvSpPr>
            <p:spPr>
              <a:xfrm>
                <a:off x="4586835" y="5041900"/>
                <a:ext cx="5535065" cy="6790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e>
                              <m:r>
                                <a:rPr lang="en-US" b="0" i="1" smtClean="0">
                                  <a:latin typeface="Cambria Math" panose="02040503050406030204" pitchFamily="18" charset="0"/>
                                </a:rPr>
                                <m:t>𝑏</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e>
                              <m:r>
                                <a:rPr lang="en-US" b="0" i="1" smtClean="0">
                                  <a:latin typeface="Cambria Math" panose="02040503050406030204" pitchFamily="18" charset="0"/>
                                </a:rPr>
                                <m:t>𝑏</m:t>
                              </m:r>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e>
                              <m:r>
                                <a:rPr lang="en-US" b="0" i="1" smtClean="0">
                                  <a:latin typeface="Cambria Math" panose="02040503050406030204" pitchFamily="18" charset="0"/>
                                </a:rPr>
                                <m:t>𝑦</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en>
                      </m:f>
                    </m:oMath>
                  </m:oMathPara>
                </a14:m>
                <a:endParaRPr lang="en-US" dirty="0"/>
              </a:p>
            </p:txBody>
          </p:sp>
        </mc:Choice>
        <mc:Fallback xmlns="">
          <p:sp>
            <p:nvSpPr>
              <p:cNvPr id="26" name="TextBox 25">
                <a:extLst>
                  <a:ext uri="{FF2B5EF4-FFF2-40B4-BE49-F238E27FC236}">
                    <a16:creationId xmlns:a16="http://schemas.microsoft.com/office/drawing/2014/main" id="{D7CFB150-8858-4577-A0E4-5F94547AB29A}"/>
                  </a:ext>
                </a:extLst>
              </p:cNvPr>
              <p:cNvSpPr txBox="1">
                <a:spLocks noRot="1" noChangeAspect="1" noMove="1" noResize="1" noEditPoints="1" noAdjustHandles="1" noChangeArrowheads="1" noChangeShapeType="1" noTextEdit="1"/>
              </p:cNvSpPr>
              <p:nvPr/>
            </p:nvSpPr>
            <p:spPr>
              <a:xfrm>
                <a:off x="4586835" y="5041900"/>
                <a:ext cx="5535065" cy="6790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793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D68A-216C-4020-8C3F-43C6079D6728}"/>
              </a:ext>
            </a:extLst>
          </p:cNvPr>
          <p:cNvSpPr>
            <a:spLocks noGrp="1"/>
          </p:cNvSpPr>
          <p:nvPr>
            <p:ph type="title"/>
          </p:nvPr>
        </p:nvSpPr>
        <p:spPr/>
        <p:txBody>
          <a:bodyPr/>
          <a:lstStyle/>
          <a:p>
            <a:pPr algn="ctr"/>
            <a:r>
              <a:rPr lang="en-US" dirty="0"/>
              <a:t>Concept of Expectation Maximization (3/3)</a:t>
            </a:r>
          </a:p>
        </p:txBody>
      </p:sp>
      <p:sp>
        <p:nvSpPr>
          <p:cNvPr id="4" name="Slide Number Placeholder 3">
            <a:extLst>
              <a:ext uri="{FF2B5EF4-FFF2-40B4-BE49-F238E27FC236}">
                <a16:creationId xmlns:a16="http://schemas.microsoft.com/office/drawing/2014/main" id="{A3E36257-9054-4D48-8451-170C4E39E81E}"/>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15</a:t>
            </a:fld>
            <a:endParaRPr lang="en-US" dirty="0">
              <a:solidFill>
                <a:schemeClr val="bg1"/>
              </a:solidFill>
            </a:endParaRPr>
          </a:p>
        </p:txBody>
      </p:sp>
      <p:cxnSp>
        <p:nvCxnSpPr>
          <p:cNvPr id="8" name="Straight Arrow Connector 7">
            <a:extLst>
              <a:ext uri="{FF2B5EF4-FFF2-40B4-BE49-F238E27FC236}">
                <a16:creationId xmlns:a16="http://schemas.microsoft.com/office/drawing/2014/main" id="{9F5E983F-BB4C-4BDE-B94E-1D0643019039}"/>
              </a:ext>
            </a:extLst>
          </p:cNvPr>
          <p:cNvCxnSpPr/>
          <p:nvPr/>
        </p:nvCxnSpPr>
        <p:spPr>
          <a:xfrm>
            <a:off x="4411362" y="4151870"/>
            <a:ext cx="33363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5D2A493-1E21-4A42-866D-6A153B3F4764}"/>
              </a:ext>
            </a:extLst>
          </p:cNvPr>
          <p:cNvSpPr txBox="1"/>
          <p:nvPr/>
        </p:nvSpPr>
        <p:spPr>
          <a:xfrm>
            <a:off x="5909008" y="4151870"/>
            <a:ext cx="556054" cy="369332"/>
          </a:xfrm>
          <a:prstGeom prst="rect">
            <a:avLst/>
          </a:prstGeom>
          <a:noFill/>
        </p:spPr>
        <p:txBody>
          <a:bodyPr wrap="square" rtlCol="0">
            <a:spAutoFit/>
          </a:bodyPr>
          <a:lstStyle/>
          <a:p>
            <a:r>
              <a:rPr lang="en-US" dirty="0"/>
              <a:t>x</a:t>
            </a:r>
          </a:p>
        </p:txBody>
      </p:sp>
      <p:grpSp>
        <p:nvGrpSpPr>
          <p:cNvPr id="21" name="Group 20">
            <a:extLst>
              <a:ext uri="{FF2B5EF4-FFF2-40B4-BE49-F238E27FC236}">
                <a16:creationId xmlns:a16="http://schemas.microsoft.com/office/drawing/2014/main" id="{EB741BEF-DE32-4B7A-BDE3-C79F27F69513}"/>
              </a:ext>
            </a:extLst>
          </p:cNvPr>
          <p:cNvGrpSpPr/>
          <p:nvPr/>
        </p:nvGrpSpPr>
        <p:grpSpPr>
          <a:xfrm>
            <a:off x="4323081" y="3657912"/>
            <a:ext cx="3270707" cy="217303"/>
            <a:chOff x="4323625" y="3565236"/>
            <a:chExt cx="3270707" cy="217303"/>
          </a:xfrm>
        </p:grpSpPr>
        <p:sp>
          <p:nvSpPr>
            <p:cNvPr id="10" name="Oval 9">
              <a:extLst>
                <a:ext uri="{FF2B5EF4-FFF2-40B4-BE49-F238E27FC236}">
                  <a16:creationId xmlns:a16="http://schemas.microsoft.com/office/drawing/2014/main" id="{F172ACC5-E375-41B9-9B3B-66CDB9B5A9F3}"/>
                </a:ext>
              </a:extLst>
            </p:cNvPr>
            <p:cNvSpPr/>
            <p:nvPr/>
          </p:nvSpPr>
          <p:spPr>
            <a:xfrm>
              <a:off x="4323625" y="3574722"/>
              <a:ext cx="175473" cy="20781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EBA5372-AAA6-457A-9D78-210311557035}"/>
                </a:ext>
              </a:extLst>
            </p:cNvPr>
            <p:cNvSpPr/>
            <p:nvPr/>
          </p:nvSpPr>
          <p:spPr>
            <a:xfrm>
              <a:off x="4859085" y="3574722"/>
              <a:ext cx="175473" cy="20781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9E26C98-909B-496F-8F88-0F868B232969}"/>
                </a:ext>
              </a:extLst>
            </p:cNvPr>
            <p:cNvSpPr/>
            <p:nvPr/>
          </p:nvSpPr>
          <p:spPr>
            <a:xfrm>
              <a:off x="5394545" y="3574722"/>
              <a:ext cx="175473" cy="20781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51F2D8-9149-48B3-9409-E5BC48DF0540}"/>
                </a:ext>
              </a:extLst>
            </p:cNvPr>
            <p:cNvSpPr/>
            <p:nvPr/>
          </p:nvSpPr>
          <p:spPr>
            <a:xfrm>
              <a:off x="5668739" y="3574722"/>
              <a:ext cx="175473" cy="199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4129A9B-771C-46C9-B74F-4F449881E091}"/>
                </a:ext>
              </a:extLst>
            </p:cNvPr>
            <p:cNvSpPr/>
            <p:nvPr/>
          </p:nvSpPr>
          <p:spPr>
            <a:xfrm>
              <a:off x="6473624" y="3566734"/>
              <a:ext cx="175473" cy="199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F289F7A-312D-45E0-B29C-FAE0C88619D2}"/>
                </a:ext>
              </a:extLst>
            </p:cNvPr>
            <p:cNvSpPr/>
            <p:nvPr/>
          </p:nvSpPr>
          <p:spPr>
            <a:xfrm>
              <a:off x="6732673" y="3566734"/>
              <a:ext cx="175473" cy="199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4665D5-74C3-4CCA-AAA9-2F83DEE067BF}"/>
                </a:ext>
              </a:extLst>
            </p:cNvPr>
            <p:cNvSpPr/>
            <p:nvPr/>
          </p:nvSpPr>
          <p:spPr>
            <a:xfrm>
              <a:off x="6865714" y="3570049"/>
              <a:ext cx="175473" cy="199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7CA7766-3157-440E-A943-ACD641136898}"/>
                </a:ext>
              </a:extLst>
            </p:cNvPr>
            <p:cNvSpPr/>
            <p:nvPr/>
          </p:nvSpPr>
          <p:spPr>
            <a:xfrm>
              <a:off x="7006439" y="3566734"/>
              <a:ext cx="175473" cy="199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F1B8B8D-B3B5-4147-80BE-29A073A1B82D}"/>
                </a:ext>
              </a:extLst>
            </p:cNvPr>
            <p:cNvSpPr/>
            <p:nvPr/>
          </p:nvSpPr>
          <p:spPr>
            <a:xfrm>
              <a:off x="7144558" y="3570049"/>
              <a:ext cx="175473" cy="199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49CDF6-BC54-4E81-BC61-14BC12BC731B}"/>
                </a:ext>
              </a:extLst>
            </p:cNvPr>
            <p:cNvSpPr/>
            <p:nvPr/>
          </p:nvSpPr>
          <p:spPr>
            <a:xfrm>
              <a:off x="7418859" y="3565236"/>
              <a:ext cx="175473" cy="199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F267A7FE-9B1A-4535-BB27-F0BFFA31DA62}"/>
              </a:ext>
            </a:extLst>
          </p:cNvPr>
          <p:cNvSpPr txBox="1"/>
          <p:nvPr/>
        </p:nvSpPr>
        <p:spPr>
          <a:xfrm>
            <a:off x="1493516" y="1852692"/>
            <a:ext cx="10134600" cy="707886"/>
          </a:xfrm>
          <a:prstGeom prst="rect">
            <a:avLst/>
          </a:prstGeom>
          <a:noFill/>
        </p:spPr>
        <p:txBody>
          <a:bodyPr wrap="square" rtlCol="0">
            <a:spAutoFit/>
          </a:bodyPr>
          <a:lstStyle/>
          <a:p>
            <a:r>
              <a:rPr lang="en-US" sz="2000" b="1" dirty="0"/>
              <a:t>Step 2</a:t>
            </a:r>
            <a:r>
              <a:rPr lang="en-US" sz="2000" dirty="0"/>
              <a:t>: (M step) Based on the assigned probabilities, re-estimate the parameters of the underlying Gaussian probability distribution. If not converged go back to step 1.</a:t>
            </a:r>
          </a:p>
        </p:txBody>
      </p:sp>
      <p:sp>
        <p:nvSpPr>
          <p:cNvPr id="7" name="Freeform: Shape 6">
            <a:extLst>
              <a:ext uri="{FF2B5EF4-FFF2-40B4-BE49-F238E27FC236}">
                <a16:creationId xmlns:a16="http://schemas.microsoft.com/office/drawing/2014/main" id="{E0420394-22F8-4CA3-A47E-16C695635E23}"/>
              </a:ext>
            </a:extLst>
          </p:cNvPr>
          <p:cNvSpPr/>
          <p:nvPr/>
        </p:nvSpPr>
        <p:spPr>
          <a:xfrm>
            <a:off x="4411362" y="2628153"/>
            <a:ext cx="2496240" cy="945339"/>
          </a:xfrm>
          <a:custGeom>
            <a:avLst/>
            <a:gdLst>
              <a:gd name="connsiteX0" fmla="*/ 0 w 1422400"/>
              <a:gd name="connsiteY0" fmla="*/ 945339 h 945339"/>
              <a:gd name="connsiteX1" fmla="*/ 279400 w 1422400"/>
              <a:gd name="connsiteY1" fmla="*/ 678639 h 945339"/>
              <a:gd name="connsiteX2" fmla="*/ 368300 w 1422400"/>
              <a:gd name="connsiteY2" fmla="*/ 526239 h 945339"/>
              <a:gd name="connsiteX3" fmla="*/ 457200 w 1422400"/>
              <a:gd name="connsiteY3" fmla="*/ 272239 h 945339"/>
              <a:gd name="connsiteX4" fmla="*/ 584200 w 1422400"/>
              <a:gd name="connsiteY4" fmla="*/ 56339 h 945339"/>
              <a:gd name="connsiteX5" fmla="*/ 825500 w 1422400"/>
              <a:gd name="connsiteY5" fmla="*/ 5539 h 945339"/>
              <a:gd name="connsiteX6" fmla="*/ 977900 w 1422400"/>
              <a:gd name="connsiteY6" fmla="*/ 157939 h 945339"/>
              <a:gd name="connsiteX7" fmla="*/ 1066800 w 1422400"/>
              <a:gd name="connsiteY7" fmla="*/ 424639 h 945339"/>
              <a:gd name="connsiteX8" fmla="*/ 1130300 w 1422400"/>
              <a:gd name="connsiteY8" fmla="*/ 602439 h 945339"/>
              <a:gd name="connsiteX9" fmla="*/ 1206500 w 1422400"/>
              <a:gd name="connsiteY9" fmla="*/ 767539 h 945339"/>
              <a:gd name="connsiteX10" fmla="*/ 1308100 w 1422400"/>
              <a:gd name="connsiteY10" fmla="*/ 881839 h 945339"/>
              <a:gd name="connsiteX11" fmla="*/ 1422400 w 1422400"/>
              <a:gd name="connsiteY11" fmla="*/ 945339 h 94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2400" h="945339">
                <a:moveTo>
                  <a:pt x="0" y="945339"/>
                </a:moveTo>
                <a:cubicBezTo>
                  <a:pt x="109008" y="846914"/>
                  <a:pt x="218017" y="748489"/>
                  <a:pt x="279400" y="678639"/>
                </a:cubicBezTo>
                <a:cubicBezTo>
                  <a:pt x="340783" y="608789"/>
                  <a:pt x="338667" y="593972"/>
                  <a:pt x="368300" y="526239"/>
                </a:cubicBezTo>
                <a:cubicBezTo>
                  <a:pt x="397933" y="458506"/>
                  <a:pt x="421217" y="350556"/>
                  <a:pt x="457200" y="272239"/>
                </a:cubicBezTo>
                <a:cubicBezTo>
                  <a:pt x="493183" y="193922"/>
                  <a:pt x="522817" y="100789"/>
                  <a:pt x="584200" y="56339"/>
                </a:cubicBezTo>
                <a:cubicBezTo>
                  <a:pt x="645583" y="11889"/>
                  <a:pt x="759883" y="-11394"/>
                  <a:pt x="825500" y="5539"/>
                </a:cubicBezTo>
                <a:cubicBezTo>
                  <a:pt x="891117" y="22472"/>
                  <a:pt x="937683" y="88089"/>
                  <a:pt x="977900" y="157939"/>
                </a:cubicBezTo>
                <a:cubicBezTo>
                  <a:pt x="1018117" y="227789"/>
                  <a:pt x="1041400" y="350556"/>
                  <a:pt x="1066800" y="424639"/>
                </a:cubicBezTo>
                <a:cubicBezTo>
                  <a:pt x="1092200" y="498722"/>
                  <a:pt x="1107017" y="545289"/>
                  <a:pt x="1130300" y="602439"/>
                </a:cubicBezTo>
                <a:cubicBezTo>
                  <a:pt x="1153583" y="659589"/>
                  <a:pt x="1176867" y="720972"/>
                  <a:pt x="1206500" y="767539"/>
                </a:cubicBezTo>
                <a:cubicBezTo>
                  <a:pt x="1236133" y="814106"/>
                  <a:pt x="1272117" y="852206"/>
                  <a:pt x="1308100" y="881839"/>
                </a:cubicBezTo>
                <a:cubicBezTo>
                  <a:pt x="1344083" y="911472"/>
                  <a:pt x="1371600" y="945339"/>
                  <a:pt x="1422400" y="94533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D36A3BBF-8971-431E-8851-0524355763DD}"/>
              </a:ext>
            </a:extLst>
          </p:cNvPr>
          <p:cNvSpPr/>
          <p:nvPr/>
        </p:nvSpPr>
        <p:spPr>
          <a:xfrm>
            <a:off x="6473080" y="2636061"/>
            <a:ext cx="1120708" cy="945339"/>
          </a:xfrm>
          <a:custGeom>
            <a:avLst/>
            <a:gdLst>
              <a:gd name="connsiteX0" fmla="*/ 0 w 1422400"/>
              <a:gd name="connsiteY0" fmla="*/ 945339 h 945339"/>
              <a:gd name="connsiteX1" fmla="*/ 279400 w 1422400"/>
              <a:gd name="connsiteY1" fmla="*/ 678639 h 945339"/>
              <a:gd name="connsiteX2" fmla="*/ 368300 w 1422400"/>
              <a:gd name="connsiteY2" fmla="*/ 526239 h 945339"/>
              <a:gd name="connsiteX3" fmla="*/ 457200 w 1422400"/>
              <a:gd name="connsiteY3" fmla="*/ 272239 h 945339"/>
              <a:gd name="connsiteX4" fmla="*/ 584200 w 1422400"/>
              <a:gd name="connsiteY4" fmla="*/ 56339 h 945339"/>
              <a:gd name="connsiteX5" fmla="*/ 825500 w 1422400"/>
              <a:gd name="connsiteY5" fmla="*/ 5539 h 945339"/>
              <a:gd name="connsiteX6" fmla="*/ 977900 w 1422400"/>
              <a:gd name="connsiteY6" fmla="*/ 157939 h 945339"/>
              <a:gd name="connsiteX7" fmla="*/ 1066800 w 1422400"/>
              <a:gd name="connsiteY7" fmla="*/ 424639 h 945339"/>
              <a:gd name="connsiteX8" fmla="*/ 1130300 w 1422400"/>
              <a:gd name="connsiteY8" fmla="*/ 602439 h 945339"/>
              <a:gd name="connsiteX9" fmla="*/ 1206500 w 1422400"/>
              <a:gd name="connsiteY9" fmla="*/ 767539 h 945339"/>
              <a:gd name="connsiteX10" fmla="*/ 1308100 w 1422400"/>
              <a:gd name="connsiteY10" fmla="*/ 881839 h 945339"/>
              <a:gd name="connsiteX11" fmla="*/ 1422400 w 1422400"/>
              <a:gd name="connsiteY11" fmla="*/ 945339 h 94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2400" h="945339">
                <a:moveTo>
                  <a:pt x="0" y="945339"/>
                </a:moveTo>
                <a:cubicBezTo>
                  <a:pt x="109008" y="846914"/>
                  <a:pt x="218017" y="748489"/>
                  <a:pt x="279400" y="678639"/>
                </a:cubicBezTo>
                <a:cubicBezTo>
                  <a:pt x="340783" y="608789"/>
                  <a:pt x="338667" y="593972"/>
                  <a:pt x="368300" y="526239"/>
                </a:cubicBezTo>
                <a:cubicBezTo>
                  <a:pt x="397933" y="458506"/>
                  <a:pt x="421217" y="350556"/>
                  <a:pt x="457200" y="272239"/>
                </a:cubicBezTo>
                <a:cubicBezTo>
                  <a:pt x="493183" y="193922"/>
                  <a:pt x="522817" y="100789"/>
                  <a:pt x="584200" y="56339"/>
                </a:cubicBezTo>
                <a:cubicBezTo>
                  <a:pt x="645583" y="11889"/>
                  <a:pt x="759883" y="-11394"/>
                  <a:pt x="825500" y="5539"/>
                </a:cubicBezTo>
                <a:cubicBezTo>
                  <a:pt x="891117" y="22472"/>
                  <a:pt x="937683" y="88089"/>
                  <a:pt x="977900" y="157939"/>
                </a:cubicBezTo>
                <a:cubicBezTo>
                  <a:pt x="1018117" y="227789"/>
                  <a:pt x="1041400" y="350556"/>
                  <a:pt x="1066800" y="424639"/>
                </a:cubicBezTo>
                <a:cubicBezTo>
                  <a:pt x="1092200" y="498722"/>
                  <a:pt x="1107017" y="545289"/>
                  <a:pt x="1130300" y="602439"/>
                </a:cubicBezTo>
                <a:cubicBezTo>
                  <a:pt x="1153583" y="659589"/>
                  <a:pt x="1176867" y="720972"/>
                  <a:pt x="1206500" y="767539"/>
                </a:cubicBezTo>
                <a:cubicBezTo>
                  <a:pt x="1236133" y="814106"/>
                  <a:pt x="1272117" y="852206"/>
                  <a:pt x="1308100" y="881839"/>
                </a:cubicBezTo>
                <a:cubicBezTo>
                  <a:pt x="1344083" y="911472"/>
                  <a:pt x="1371600" y="945339"/>
                  <a:pt x="1422400" y="945339"/>
                </a:cubicBezTo>
              </a:path>
            </a:pathLst>
          </a:cu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A725F158-3FAA-4920-98BE-90C21DFB6914}"/>
              </a:ext>
            </a:extLst>
          </p:cNvPr>
          <p:cNvGrpSpPr/>
          <p:nvPr/>
        </p:nvGrpSpPr>
        <p:grpSpPr>
          <a:xfrm>
            <a:off x="2845867" y="4609937"/>
            <a:ext cx="6500265" cy="1465767"/>
            <a:chOff x="2449020" y="4722341"/>
            <a:chExt cx="6500265" cy="1465767"/>
          </a:xfrm>
        </p:grpSpPr>
        <p:sp>
          <p:nvSpPr>
            <p:cNvPr id="3" name="TextBox 2">
              <a:extLst>
                <a:ext uri="{FF2B5EF4-FFF2-40B4-BE49-F238E27FC236}">
                  <a16:creationId xmlns:a16="http://schemas.microsoft.com/office/drawing/2014/main" id="{3EC5B092-843A-4BDE-AFEC-C93BE8BE3494}"/>
                </a:ext>
              </a:extLst>
            </p:cNvPr>
            <p:cNvSpPr txBox="1"/>
            <p:nvPr/>
          </p:nvSpPr>
          <p:spPr>
            <a:xfrm>
              <a:off x="2449020" y="4869465"/>
              <a:ext cx="2108200" cy="369332"/>
            </a:xfrm>
            <a:prstGeom prst="rect">
              <a:avLst/>
            </a:prstGeom>
            <a:noFill/>
          </p:spPr>
          <p:txBody>
            <a:bodyPr wrap="square" rtlCol="0">
              <a:spAutoFit/>
            </a:bodyPr>
            <a:lstStyle/>
            <a:p>
              <a:r>
                <a:rPr lang="en-US" b="1" dirty="0"/>
                <a:t>Estimation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DFDD38B-AD0B-48E0-84D8-3B2FEF8505F4}"/>
                    </a:ext>
                  </a:extLst>
                </p:cNvPr>
                <p:cNvSpPr txBox="1"/>
                <p:nvPr/>
              </p:nvSpPr>
              <p:spPr>
                <a:xfrm>
                  <a:off x="3424785" y="4722341"/>
                  <a:ext cx="5524500" cy="6635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sub>
                            </m:sSub>
                          </m:den>
                        </m:f>
                      </m:oMath>
                    </m:oMathPara>
                  </a14:m>
                  <a:endParaRPr lang="en-US" dirty="0"/>
                </a:p>
              </p:txBody>
            </p:sp>
          </mc:Choice>
          <mc:Fallback xmlns="">
            <p:sp>
              <p:nvSpPr>
                <p:cNvPr id="5" name="TextBox 4">
                  <a:extLst>
                    <a:ext uri="{FF2B5EF4-FFF2-40B4-BE49-F238E27FC236}">
                      <a16:creationId xmlns:a16="http://schemas.microsoft.com/office/drawing/2014/main" id="{0DFDD38B-AD0B-48E0-84D8-3B2FEF8505F4}"/>
                    </a:ext>
                  </a:extLst>
                </p:cNvPr>
                <p:cNvSpPr txBox="1">
                  <a:spLocks noRot="1" noChangeAspect="1" noMove="1" noResize="1" noEditPoints="1" noAdjustHandles="1" noChangeArrowheads="1" noChangeShapeType="1" noTextEdit="1"/>
                </p:cNvSpPr>
                <p:nvPr/>
              </p:nvSpPr>
              <p:spPr>
                <a:xfrm>
                  <a:off x="3424785" y="4722341"/>
                  <a:ext cx="5524500" cy="66358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A68F0F-7E67-4683-8F18-117E7EB2A1CD}"/>
                    </a:ext>
                  </a:extLst>
                </p:cNvPr>
                <p:cNvSpPr txBox="1"/>
                <p:nvPr/>
              </p:nvSpPr>
              <p:spPr>
                <a:xfrm>
                  <a:off x="4557220" y="5493174"/>
                  <a:ext cx="3960265" cy="6949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𝑏</m:t>
                                </m:r>
                              </m:sub>
                            </m:sSub>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𝑛</m:t>
                                </m:r>
                              </m:sub>
                            </m:sSub>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rPr>
                                  <m:t>)</m:t>
                                </m:r>
                              </m:e>
                              <m:sup>
                                <m:r>
                                  <a:rPr lang="en-US" i="1">
                                    <a:latin typeface="Cambria Math" panose="02040503050406030204" pitchFamily="18" charset="0"/>
                                  </a:rPr>
                                  <m:t>2</m:t>
                                </m:r>
                              </m:sup>
                            </m:sSup>
                          </m:num>
                          <m:den>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𝑛</m:t>
                                </m:r>
                              </m:sub>
                            </m:sSub>
                          </m:den>
                        </m:f>
                      </m:oMath>
                    </m:oMathPara>
                  </a14:m>
                  <a:endParaRPr lang="en-US" dirty="0"/>
                </a:p>
              </p:txBody>
            </p:sp>
          </mc:Choice>
          <mc:Fallback xmlns="">
            <p:sp>
              <p:nvSpPr>
                <p:cNvPr id="6" name="TextBox 5">
                  <a:extLst>
                    <a:ext uri="{FF2B5EF4-FFF2-40B4-BE49-F238E27FC236}">
                      <a16:creationId xmlns:a16="http://schemas.microsoft.com/office/drawing/2014/main" id="{BBA68F0F-7E67-4683-8F18-117E7EB2A1CD}"/>
                    </a:ext>
                  </a:extLst>
                </p:cNvPr>
                <p:cNvSpPr txBox="1">
                  <a:spLocks noRot="1" noChangeAspect="1" noMove="1" noResize="1" noEditPoints="1" noAdjustHandles="1" noChangeArrowheads="1" noChangeShapeType="1" noTextEdit="1"/>
                </p:cNvSpPr>
                <p:nvPr/>
              </p:nvSpPr>
              <p:spPr>
                <a:xfrm>
                  <a:off x="4557220" y="5493174"/>
                  <a:ext cx="3960265" cy="694934"/>
                </a:xfrm>
                <a:prstGeom prst="rect">
                  <a:avLst/>
                </a:prstGeom>
                <a:blipFill>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23965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88B8-AED4-4C79-A6D0-3986B6DACF72}"/>
              </a:ext>
            </a:extLst>
          </p:cNvPr>
          <p:cNvSpPr>
            <a:spLocks noGrp="1"/>
          </p:cNvSpPr>
          <p:nvPr>
            <p:ph type="title"/>
          </p:nvPr>
        </p:nvSpPr>
        <p:spPr>
          <a:xfrm>
            <a:off x="838200" y="284344"/>
            <a:ext cx="10515600" cy="713048"/>
          </a:xfrm>
        </p:spPr>
        <p:txBody>
          <a:bodyPr/>
          <a:lstStyle/>
          <a:p>
            <a:pPr algn="ctr"/>
            <a:r>
              <a:rPr lang="en-US" dirty="0"/>
              <a:t>Siamese Architecture</a:t>
            </a:r>
          </a:p>
        </p:txBody>
      </p:sp>
      <p:sp>
        <p:nvSpPr>
          <p:cNvPr id="4" name="Slide Number Placeholder 3">
            <a:extLst>
              <a:ext uri="{FF2B5EF4-FFF2-40B4-BE49-F238E27FC236}">
                <a16:creationId xmlns:a16="http://schemas.microsoft.com/office/drawing/2014/main" id="{4B875951-3C96-422D-9050-012D83777CC3}"/>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16</a:t>
            </a:fld>
            <a:endParaRPr lang="en-US">
              <a:solidFill>
                <a:schemeClr val="bg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A116683-65A2-413B-91E5-04546D87325C}"/>
                  </a:ext>
                </a:extLst>
              </p:cNvPr>
              <p:cNvSpPr txBox="1"/>
              <p:nvPr/>
            </p:nvSpPr>
            <p:spPr>
              <a:xfrm>
                <a:off x="2044191" y="1078174"/>
                <a:ext cx="3242761" cy="369332"/>
              </a:xfrm>
              <a:prstGeom prst="rect">
                <a:avLst/>
              </a:prstGeom>
              <a:solidFill>
                <a:schemeClr val="bg2"/>
              </a:solidFill>
              <a:ln>
                <a:solidFill>
                  <a:schemeClr val="tx1"/>
                </a:solidFill>
              </a:ln>
            </p:spPr>
            <p:txBody>
              <a:bodyPr wrap="square" rtlCol="0">
                <a:spAutoFit/>
              </a:bodyPr>
              <a:lstStyle/>
              <a:p>
                <a:pPr algn="ctr"/>
                <a14:m>
                  <m:oMath xmlns:m="http://schemas.openxmlformats.org/officeDocument/2006/math">
                    <m:r>
                      <a:rPr lang="en-US" b="1" i="1" smtClean="0">
                        <a:latin typeface="Cambria Math" panose="02040503050406030204" pitchFamily="18" charset="0"/>
                      </a:rPr>
                      <m:t>𝑰𝒏𝒑𝒖</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𝑳</m:t>
                        </m:r>
                      </m:sub>
                    </m:sSub>
                  </m:oMath>
                </a14:m>
                <a:r>
                  <a:rPr lang="en-US" b="1" dirty="0"/>
                  <a:t>- 32x32x3</a:t>
                </a:r>
              </a:p>
            </p:txBody>
          </p:sp>
        </mc:Choice>
        <mc:Fallback xmlns="">
          <p:sp>
            <p:nvSpPr>
              <p:cNvPr id="5" name="TextBox 4">
                <a:extLst>
                  <a:ext uri="{FF2B5EF4-FFF2-40B4-BE49-F238E27FC236}">
                    <a16:creationId xmlns:a16="http://schemas.microsoft.com/office/drawing/2014/main" id="{EA116683-65A2-413B-91E5-04546D87325C}"/>
                  </a:ext>
                </a:extLst>
              </p:cNvPr>
              <p:cNvSpPr txBox="1">
                <a:spLocks noRot="1" noChangeAspect="1" noMove="1" noResize="1" noEditPoints="1" noAdjustHandles="1" noChangeArrowheads="1" noChangeShapeType="1" noTextEdit="1"/>
              </p:cNvSpPr>
              <p:nvPr/>
            </p:nvSpPr>
            <p:spPr>
              <a:xfrm>
                <a:off x="2044191" y="1078174"/>
                <a:ext cx="3242761" cy="369332"/>
              </a:xfrm>
              <a:prstGeom prst="rect">
                <a:avLst/>
              </a:prstGeom>
              <a:blipFill>
                <a:blip r:embed="rId3"/>
                <a:stretch>
                  <a:fillRect t="-8065" b="-24194"/>
                </a:stretch>
              </a:blipFill>
              <a:ln>
                <a:solidFill>
                  <a:schemeClr val="tx1"/>
                </a:solid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128269FE-DBF0-4A00-82B0-6A49265EF84D}"/>
              </a:ext>
            </a:extLst>
          </p:cNvPr>
          <p:cNvSpPr txBox="1"/>
          <p:nvPr/>
        </p:nvSpPr>
        <p:spPr>
          <a:xfrm>
            <a:off x="2044191" y="1681264"/>
            <a:ext cx="3242761" cy="369332"/>
          </a:xfrm>
          <a:prstGeom prst="rect">
            <a:avLst/>
          </a:prstGeom>
          <a:solidFill>
            <a:schemeClr val="bg2"/>
          </a:solidFill>
          <a:ln>
            <a:solidFill>
              <a:schemeClr val="tx1"/>
            </a:solidFill>
          </a:ln>
        </p:spPr>
        <p:txBody>
          <a:bodyPr wrap="square" rtlCol="0">
            <a:spAutoFit/>
          </a:bodyPr>
          <a:lstStyle/>
          <a:p>
            <a:pPr algn="ctr"/>
            <a:r>
              <a:rPr lang="en-US" b="1" dirty="0"/>
              <a:t>Conv (2x2)- 32 filters</a:t>
            </a:r>
          </a:p>
        </p:txBody>
      </p:sp>
      <p:sp>
        <p:nvSpPr>
          <p:cNvPr id="7" name="TextBox 6">
            <a:extLst>
              <a:ext uri="{FF2B5EF4-FFF2-40B4-BE49-F238E27FC236}">
                <a16:creationId xmlns:a16="http://schemas.microsoft.com/office/drawing/2014/main" id="{DBF6A917-7A07-465A-808C-CC4F4077A29C}"/>
              </a:ext>
            </a:extLst>
          </p:cNvPr>
          <p:cNvSpPr txBox="1"/>
          <p:nvPr/>
        </p:nvSpPr>
        <p:spPr>
          <a:xfrm>
            <a:off x="2044190" y="2048282"/>
            <a:ext cx="3242761" cy="369332"/>
          </a:xfrm>
          <a:prstGeom prst="rect">
            <a:avLst/>
          </a:prstGeom>
          <a:solidFill>
            <a:schemeClr val="bg2"/>
          </a:solidFill>
          <a:ln>
            <a:solidFill>
              <a:schemeClr val="tx1"/>
            </a:solidFill>
          </a:ln>
        </p:spPr>
        <p:txBody>
          <a:bodyPr wrap="square" rtlCol="0">
            <a:spAutoFit/>
          </a:bodyPr>
          <a:lstStyle/>
          <a:p>
            <a:pPr algn="ctr"/>
            <a:r>
              <a:rPr lang="en-US" b="1" dirty="0"/>
              <a:t>Conv (2x2)- 32 filters</a:t>
            </a:r>
          </a:p>
        </p:txBody>
      </p:sp>
      <p:sp>
        <p:nvSpPr>
          <p:cNvPr id="8" name="TextBox 7">
            <a:extLst>
              <a:ext uri="{FF2B5EF4-FFF2-40B4-BE49-F238E27FC236}">
                <a16:creationId xmlns:a16="http://schemas.microsoft.com/office/drawing/2014/main" id="{AFA43D69-011C-412D-966A-5D633E3DA420}"/>
              </a:ext>
            </a:extLst>
          </p:cNvPr>
          <p:cNvSpPr txBox="1"/>
          <p:nvPr/>
        </p:nvSpPr>
        <p:spPr>
          <a:xfrm>
            <a:off x="2044189" y="2418022"/>
            <a:ext cx="3242761" cy="369332"/>
          </a:xfrm>
          <a:prstGeom prst="rect">
            <a:avLst/>
          </a:prstGeom>
          <a:solidFill>
            <a:schemeClr val="bg2"/>
          </a:solidFill>
          <a:ln>
            <a:solidFill>
              <a:schemeClr val="tx1"/>
            </a:solidFill>
          </a:ln>
        </p:spPr>
        <p:txBody>
          <a:bodyPr wrap="square" rtlCol="0">
            <a:spAutoFit/>
          </a:bodyPr>
          <a:lstStyle/>
          <a:p>
            <a:pPr algn="ctr"/>
            <a:r>
              <a:rPr lang="en-US" b="1" dirty="0"/>
              <a:t>Maxpool (2x2)</a:t>
            </a:r>
          </a:p>
        </p:txBody>
      </p:sp>
      <p:sp>
        <p:nvSpPr>
          <p:cNvPr id="13" name="TextBox 12">
            <a:extLst>
              <a:ext uri="{FF2B5EF4-FFF2-40B4-BE49-F238E27FC236}">
                <a16:creationId xmlns:a16="http://schemas.microsoft.com/office/drawing/2014/main" id="{FEEFADFB-881E-4926-ACDA-AA01E4314F0F}"/>
              </a:ext>
            </a:extLst>
          </p:cNvPr>
          <p:cNvSpPr txBox="1"/>
          <p:nvPr/>
        </p:nvSpPr>
        <p:spPr>
          <a:xfrm>
            <a:off x="2044184" y="2986305"/>
            <a:ext cx="3242761" cy="369332"/>
          </a:xfrm>
          <a:prstGeom prst="rect">
            <a:avLst/>
          </a:prstGeom>
          <a:solidFill>
            <a:schemeClr val="bg2"/>
          </a:solidFill>
          <a:ln>
            <a:solidFill>
              <a:schemeClr val="tx1"/>
            </a:solidFill>
          </a:ln>
        </p:spPr>
        <p:txBody>
          <a:bodyPr wrap="square" rtlCol="0">
            <a:spAutoFit/>
          </a:bodyPr>
          <a:lstStyle/>
          <a:p>
            <a:pPr algn="ctr"/>
            <a:r>
              <a:rPr lang="en-US" b="1" dirty="0"/>
              <a:t>Conv (2x2)- 64 filters</a:t>
            </a:r>
          </a:p>
        </p:txBody>
      </p:sp>
      <p:sp>
        <p:nvSpPr>
          <p:cNvPr id="14" name="TextBox 13">
            <a:extLst>
              <a:ext uri="{FF2B5EF4-FFF2-40B4-BE49-F238E27FC236}">
                <a16:creationId xmlns:a16="http://schemas.microsoft.com/office/drawing/2014/main" id="{64A0FB77-4729-47E7-ADB2-1F8E91B35296}"/>
              </a:ext>
            </a:extLst>
          </p:cNvPr>
          <p:cNvSpPr txBox="1"/>
          <p:nvPr/>
        </p:nvSpPr>
        <p:spPr>
          <a:xfrm>
            <a:off x="2044181" y="3341309"/>
            <a:ext cx="3242761" cy="369332"/>
          </a:xfrm>
          <a:prstGeom prst="rect">
            <a:avLst/>
          </a:prstGeom>
          <a:solidFill>
            <a:schemeClr val="bg2"/>
          </a:solidFill>
          <a:ln>
            <a:solidFill>
              <a:schemeClr val="tx1"/>
            </a:solidFill>
          </a:ln>
        </p:spPr>
        <p:txBody>
          <a:bodyPr wrap="square" rtlCol="0">
            <a:spAutoFit/>
          </a:bodyPr>
          <a:lstStyle/>
          <a:p>
            <a:pPr algn="ctr"/>
            <a:r>
              <a:rPr lang="en-US" b="1" dirty="0"/>
              <a:t>Conv (2x2)- 64 filters</a:t>
            </a:r>
          </a:p>
        </p:txBody>
      </p:sp>
      <p:sp>
        <p:nvSpPr>
          <p:cNvPr id="15" name="TextBox 14">
            <a:extLst>
              <a:ext uri="{FF2B5EF4-FFF2-40B4-BE49-F238E27FC236}">
                <a16:creationId xmlns:a16="http://schemas.microsoft.com/office/drawing/2014/main" id="{E2E8FBD0-B4D5-4BD1-BD7F-B50A7E0F8D99}"/>
              </a:ext>
            </a:extLst>
          </p:cNvPr>
          <p:cNvSpPr txBox="1"/>
          <p:nvPr/>
        </p:nvSpPr>
        <p:spPr>
          <a:xfrm>
            <a:off x="2044178" y="3698220"/>
            <a:ext cx="3242761" cy="369332"/>
          </a:xfrm>
          <a:prstGeom prst="rect">
            <a:avLst/>
          </a:prstGeom>
          <a:solidFill>
            <a:schemeClr val="bg2"/>
          </a:solidFill>
          <a:ln>
            <a:solidFill>
              <a:schemeClr val="tx1"/>
            </a:solidFill>
          </a:ln>
        </p:spPr>
        <p:txBody>
          <a:bodyPr wrap="square" rtlCol="0">
            <a:spAutoFit/>
          </a:bodyPr>
          <a:lstStyle/>
          <a:p>
            <a:pPr algn="ctr"/>
            <a:r>
              <a:rPr lang="en-US" b="1" dirty="0"/>
              <a:t>Maxpool (2x2)</a:t>
            </a:r>
          </a:p>
        </p:txBody>
      </p:sp>
      <p:sp>
        <p:nvSpPr>
          <p:cNvPr id="16" name="TextBox 15">
            <a:extLst>
              <a:ext uri="{FF2B5EF4-FFF2-40B4-BE49-F238E27FC236}">
                <a16:creationId xmlns:a16="http://schemas.microsoft.com/office/drawing/2014/main" id="{F0A0B230-F670-4AC6-8CE3-76BB3BCC3285}"/>
              </a:ext>
            </a:extLst>
          </p:cNvPr>
          <p:cNvSpPr txBox="1"/>
          <p:nvPr/>
        </p:nvSpPr>
        <p:spPr>
          <a:xfrm>
            <a:off x="2044178" y="4277018"/>
            <a:ext cx="3242761" cy="369332"/>
          </a:xfrm>
          <a:prstGeom prst="rect">
            <a:avLst/>
          </a:prstGeom>
          <a:solidFill>
            <a:schemeClr val="bg2"/>
          </a:solidFill>
          <a:ln>
            <a:solidFill>
              <a:schemeClr val="tx1"/>
            </a:solidFill>
          </a:ln>
        </p:spPr>
        <p:txBody>
          <a:bodyPr wrap="square" rtlCol="0">
            <a:spAutoFit/>
          </a:bodyPr>
          <a:lstStyle/>
          <a:p>
            <a:pPr algn="ctr"/>
            <a:r>
              <a:rPr lang="en-US" b="1" dirty="0"/>
              <a:t>Conv (2x2)- 128 filters</a:t>
            </a:r>
          </a:p>
        </p:txBody>
      </p:sp>
      <p:sp>
        <p:nvSpPr>
          <p:cNvPr id="17" name="TextBox 16">
            <a:extLst>
              <a:ext uri="{FF2B5EF4-FFF2-40B4-BE49-F238E27FC236}">
                <a16:creationId xmlns:a16="http://schemas.microsoft.com/office/drawing/2014/main" id="{97187778-AE30-410F-AAE5-6B19377CC401}"/>
              </a:ext>
            </a:extLst>
          </p:cNvPr>
          <p:cNvSpPr txBox="1"/>
          <p:nvPr/>
        </p:nvSpPr>
        <p:spPr>
          <a:xfrm>
            <a:off x="2044170" y="4632022"/>
            <a:ext cx="3242761" cy="369332"/>
          </a:xfrm>
          <a:prstGeom prst="rect">
            <a:avLst/>
          </a:prstGeom>
          <a:solidFill>
            <a:schemeClr val="bg2"/>
          </a:solidFill>
          <a:ln>
            <a:solidFill>
              <a:schemeClr val="tx1"/>
            </a:solidFill>
          </a:ln>
        </p:spPr>
        <p:txBody>
          <a:bodyPr wrap="square" rtlCol="0">
            <a:spAutoFit/>
          </a:bodyPr>
          <a:lstStyle/>
          <a:p>
            <a:pPr algn="ctr"/>
            <a:r>
              <a:rPr lang="en-US" b="1" dirty="0"/>
              <a:t>Flatten + Dropout (p = 0.2)</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4ACD8BD-A94D-448E-A104-24D73F480C9E}"/>
                  </a:ext>
                </a:extLst>
              </p:cNvPr>
              <p:cNvSpPr txBox="1"/>
              <p:nvPr/>
            </p:nvSpPr>
            <p:spPr>
              <a:xfrm>
                <a:off x="6905069" y="1078174"/>
                <a:ext cx="3242761" cy="369332"/>
              </a:xfrm>
              <a:prstGeom prst="rect">
                <a:avLst/>
              </a:prstGeom>
              <a:solidFill>
                <a:schemeClr val="bg2"/>
              </a:solidFill>
              <a:ln>
                <a:solidFill>
                  <a:schemeClr val="tx1"/>
                </a:solidFill>
              </a:ln>
            </p:spPr>
            <p:txBody>
              <a:bodyPr wrap="square" rtlCol="0">
                <a:spAutoFit/>
              </a:bodyPr>
              <a:lstStyle/>
              <a:p>
                <a:pPr algn="ctr"/>
                <a14:m>
                  <m:oMath xmlns:m="http://schemas.openxmlformats.org/officeDocument/2006/math">
                    <m:r>
                      <a:rPr lang="en-US" b="1" i="1" smtClean="0">
                        <a:latin typeface="Cambria Math" panose="02040503050406030204" pitchFamily="18" charset="0"/>
                      </a:rPr>
                      <m:t>𝑰𝒏𝒑𝒖</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𝑹</m:t>
                        </m:r>
                      </m:sub>
                    </m:sSub>
                    <m:r>
                      <a:rPr lang="en-US" b="1" i="1" smtClean="0">
                        <a:latin typeface="Cambria Math" panose="02040503050406030204" pitchFamily="18" charset="0"/>
                      </a:rPr>
                      <m:t> </m:t>
                    </m:r>
                  </m:oMath>
                </a14:m>
                <a:r>
                  <a:rPr lang="en-US" b="1" dirty="0"/>
                  <a:t>- 32x32x3</a:t>
                </a:r>
              </a:p>
            </p:txBody>
          </p:sp>
        </mc:Choice>
        <mc:Fallback xmlns="">
          <p:sp>
            <p:nvSpPr>
              <p:cNvPr id="33" name="TextBox 32">
                <a:extLst>
                  <a:ext uri="{FF2B5EF4-FFF2-40B4-BE49-F238E27FC236}">
                    <a16:creationId xmlns:a16="http://schemas.microsoft.com/office/drawing/2014/main" id="{64ACD8BD-A94D-448E-A104-24D73F480C9E}"/>
                  </a:ext>
                </a:extLst>
              </p:cNvPr>
              <p:cNvSpPr txBox="1">
                <a:spLocks noRot="1" noChangeAspect="1" noMove="1" noResize="1" noEditPoints="1" noAdjustHandles="1" noChangeArrowheads="1" noChangeShapeType="1" noTextEdit="1"/>
              </p:cNvSpPr>
              <p:nvPr/>
            </p:nvSpPr>
            <p:spPr>
              <a:xfrm>
                <a:off x="6905069" y="1078174"/>
                <a:ext cx="3242761" cy="369332"/>
              </a:xfrm>
              <a:prstGeom prst="rect">
                <a:avLst/>
              </a:prstGeom>
              <a:blipFill>
                <a:blip r:embed="rId4"/>
                <a:stretch>
                  <a:fillRect t="-8065" b="-24194"/>
                </a:stretch>
              </a:blipFill>
              <a:ln>
                <a:solidFill>
                  <a:schemeClr val="tx1"/>
                </a:solidFill>
              </a:ln>
            </p:spPr>
            <p:txBody>
              <a:bodyPr/>
              <a:lstStyle/>
              <a:p>
                <a:r>
                  <a:rPr lang="en-US">
                    <a:noFill/>
                  </a:rPr>
                  <a:t> </a:t>
                </a:r>
              </a:p>
            </p:txBody>
          </p:sp>
        </mc:Fallback>
      </mc:AlternateContent>
      <p:sp>
        <p:nvSpPr>
          <p:cNvPr id="34" name="TextBox 33">
            <a:extLst>
              <a:ext uri="{FF2B5EF4-FFF2-40B4-BE49-F238E27FC236}">
                <a16:creationId xmlns:a16="http://schemas.microsoft.com/office/drawing/2014/main" id="{22AC9479-2687-445B-9358-63CDB27330FC}"/>
              </a:ext>
            </a:extLst>
          </p:cNvPr>
          <p:cNvSpPr txBox="1"/>
          <p:nvPr/>
        </p:nvSpPr>
        <p:spPr>
          <a:xfrm>
            <a:off x="6905069" y="1681264"/>
            <a:ext cx="3242761" cy="369332"/>
          </a:xfrm>
          <a:prstGeom prst="rect">
            <a:avLst/>
          </a:prstGeom>
          <a:solidFill>
            <a:schemeClr val="bg2"/>
          </a:solidFill>
          <a:ln>
            <a:solidFill>
              <a:schemeClr val="tx1"/>
            </a:solidFill>
          </a:ln>
        </p:spPr>
        <p:txBody>
          <a:bodyPr wrap="square" rtlCol="0">
            <a:spAutoFit/>
          </a:bodyPr>
          <a:lstStyle/>
          <a:p>
            <a:pPr algn="ctr"/>
            <a:r>
              <a:rPr lang="en-US" b="1" dirty="0"/>
              <a:t>Conv (2x2)- 32 filters</a:t>
            </a:r>
          </a:p>
        </p:txBody>
      </p:sp>
      <p:sp>
        <p:nvSpPr>
          <p:cNvPr id="35" name="TextBox 34">
            <a:extLst>
              <a:ext uri="{FF2B5EF4-FFF2-40B4-BE49-F238E27FC236}">
                <a16:creationId xmlns:a16="http://schemas.microsoft.com/office/drawing/2014/main" id="{2AC5EFF6-AFFB-4345-AD0E-AAB1817AAE92}"/>
              </a:ext>
            </a:extLst>
          </p:cNvPr>
          <p:cNvSpPr txBox="1"/>
          <p:nvPr/>
        </p:nvSpPr>
        <p:spPr>
          <a:xfrm>
            <a:off x="6905068" y="2048282"/>
            <a:ext cx="3242761" cy="369332"/>
          </a:xfrm>
          <a:prstGeom prst="rect">
            <a:avLst/>
          </a:prstGeom>
          <a:solidFill>
            <a:schemeClr val="bg2"/>
          </a:solidFill>
          <a:ln>
            <a:solidFill>
              <a:schemeClr val="tx1"/>
            </a:solidFill>
          </a:ln>
        </p:spPr>
        <p:txBody>
          <a:bodyPr wrap="square" rtlCol="0">
            <a:spAutoFit/>
          </a:bodyPr>
          <a:lstStyle/>
          <a:p>
            <a:pPr algn="ctr"/>
            <a:r>
              <a:rPr lang="en-US" b="1" dirty="0"/>
              <a:t>Conv (2x2)- 32 filters</a:t>
            </a:r>
          </a:p>
        </p:txBody>
      </p:sp>
      <p:sp>
        <p:nvSpPr>
          <p:cNvPr id="36" name="TextBox 35">
            <a:extLst>
              <a:ext uri="{FF2B5EF4-FFF2-40B4-BE49-F238E27FC236}">
                <a16:creationId xmlns:a16="http://schemas.microsoft.com/office/drawing/2014/main" id="{7C4E78F9-6A36-4285-8A45-EA9050262628}"/>
              </a:ext>
            </a:extLst>
          </p:cNvPr>
          <p:cNvSpPr txBox="1"/>
          <p:nvPr/>
        </p:nvSpPr>
        <p:spPr>
          <a:xfrm>
            <a:off x="6905067" y="2418022"/>
            <a:ext cx="3242761" cy="369332"/>
          </a:xfrm>
          <a:prstGeom prst="rect">
            <a:avLst/>
          </a:prstGeom>
          <a:solidFill>
            <a:schemeClr val="bg2"/>
          </a:solidFill>
          <a:ln>
            <a:solidFill>
              <a:schemeClr val="tx1"/>
            </a:solidFill>
          </a:ln>
        </p:spPr>
        <p:txBody>
          <a:bodyPr wrap="square" rtlCol="0">
            <a:spAutoFit/>
          </a:bodyPr>
          <a:lstStyle/>
          <a:p>
            <a:pPr algn="ctr"/>
            <a:r>
              <a:rPr lang="en-US" b="1" dirty="0"/>
              <a:t>Maxpool (2x2)</a:t>
            </a:r>
          </a:p>
        </p:txBody>
      </p:sp>
      <p:sp>
        <p:nvSpPr>
          <p:cNvPr id="37" name="TextBox 36">
            <a:extLst>
              <a:ext uri="{FF2B5EF4-FFF2-40B4-BE49-F238E27FC236}">
                <a16:creationId xmlns:a16="http://schemas.microsoft.com/office/drawing/2014/main" id="{D94B4899-CDAC-45FB-8AD5-0ED58334F958}"/>
              </a:ext>
            </a:extLst>
          </p:cNvPr>
          <p:cNvSpPr txBox="1"/>
          <p:nvPr/>
        </p:nvSpPr>
        <p:spPr>
          <a:xfrm>
            <a:off x="6905062" y="2986305"/>
            <a:ext cx="3242761" cy="369332"/>
          </a:xfrm>
          <a:prstGeom prst="rect">
            <a:avLst/>
          </a:prstGeom>
          <a:solidFill>
            <a:schemeClr val="bg2"/>
          </a:solidFill>
          <a:ln>
            <a:solidFill>
              <a:schemeClr val="tx1"/>
            </a:solidFill>
          </a:ln>
        </p:spPr>
        <p:txBody>
          <a:bodyPr wrap="square" rtlCol="0">
            <a:spAutoFit/>
          </a:bodyPr>
          <a:lstStyle/>
          <a:p>
            <a:pPr algn="ctr"/>
            <a:r>
              <a:rPr lang="en-US" b="1" dirty="0"/>
              <a:t>Conv (2x2)- 64 filters</a:t>
            </a:r>
          </a:p>
        </p:txBody>
      </p:sp>
      <p:sp>
        <p:nvSpPr>
          <p:cNvPr id="38" name="TextBox 37">
            <a:extLst>
              <a:ext uri="{FF2B5EF4-FFF2-40B4-BE49-F238E27FC236}">
                <a16:creationId xmlns:a16="http://schemas.microsoft.com/office/drawing/2014/main" id="{89987120-E8F0-43D3-8459-03F334253EDD}"/>
              </a:ext>
            </a:extLst>
          </p:cNvPr>
          <p:cNvSpPr txBox="1"/>
          <p:nvPr/>
        </p:nvSpPr>
        <p:spPr>
          <a:xfrm>
            <a:off x="6905059" y="3341309"/>
            <a:ext cx="3242761" cy="369332"/>
          </a:xfrm>
          <a:prstGeom prst="rect">
            <a:avLst/>
          </a:prstGeom>
          <a:solidFill>
            <a:schemeClr val="bg2"/>
          </a:solidFill>
          <a:ln>
            <a:solidFill>
              <a:schemeClr val="tx1"/>
            </a:solidFill>
          </a:ln>
        </p:spPr>
        <p:txBody>
          <a:bodyPr wrap="square" rtlCol="0">
            <a:spAutoFit/>
          </a:bodyPr>
          <a:lstStyle/>
          <a:p>
            <a:pPr algn="ctr"/>
            <a:r>
              <a:rPr lang="en-US" b="1" dirty="0"/>
              <a:t>Conv (2x2)- 64 filters</a:t>
            </a:r>
          </a:p>
        </p:txBody>
      </p:sp>
      <p:sp>
        <p:nvSpPr>
          <p:cNvPr id="39" name="TextBox 38">
            <a:extLst>
              <a:ext uri="{FF2B5EF4-FFF2-40B4-BE49-F238E27FC236}">
                <a16:creationId xmlns:a16="http://schemas.microsoft.com/office/drawing/2014/main" id="{01FCBB82-937E-4FB5-8E3B-E01380813C95}"/>
              </a:ext>
            </a:extLst>
          </p:cNvPr>
          <p:cNvSpPr txBox="1"/>
          <p:nvPr/>
        </p:nvSpPr>
        <p:spPr>
          <a:xfrm>
            <a:off x="6905056" y="3698220"/>
            <a:ext cx="3242761" cy="369332"/>
          </a:xfrm>
          <a:prstGeom prst="rect">
            <a:avLst/>
          </a:prstGeom>
          <a:solidFill>
            <a:schemeClr val="bg2"/>
          </a:solidFill>
          <a:ln>
            <a:solidFill>
              <a:schemeClr val="tx1"/>
            </a:solidFill>
          </a:ln>
        </p:spPr>
        <p:txBody>
          <a:bodyPr wrap="square" rtlCol="0">
            <a:spAutoFit/>
          </a:bodyPr>
          <a:lstStyle/>
          <a:p>
            <a:pPr algn="ctr"/>
            <a:r>
              <a:rPr lang="en-US" b="1" dirty="0"/>
              <a:t>Maxpool (2x2)</a:t>
            </a:r>
          </a:p>
        </p:txBody>
      </p:sp>
      <p:sp>
        <p:nvSpPr>
          <p:cNvPr id="40" name="TextBox 39">
            <a:extLst>
              <a:ext uri="{FF2B5EF4-FFF2-40B4-BE49-F238E27FC236}">
                <a16:creationId xmlns:a16="http://schemas.microsoft.com/office/drawing/2014/main" id="{3214407E-F69B-4C0F-8F86-D13D685A16EF}"/>
              </a:ext>
            </a:extLst>
          </p:cNvPr>
          <p:cNvSpPr txBox="1"/>
          <p:nvPr/>
        </p:nvSpPr>
        <p:spPr>
          <a:xfrm>
            <a:off x="6905056" y="4277018"/>
            <a:ext cx="3242761" cy="369332"/>
          </a:xfrm>
          <a:prstGeom prst="rect">
            <a:avLst/>
          </a:prstGeom>
          <a:solidFill>
            <a:schemeClr val="bg2"/>
          </a:solidFill>
          <a:ln>
            <a:solidFill>
              <a:schemeClr val="tx1"/>
            </a:solidFill>
          </a:ln>
        </p:spPr>
        <p:txBody>
          <a:bodyPr wrap="square" rtlCol="0">
            <a:spAutoFit/>
          </a:bodyPr>
          <a:lstStyle/>
          <a:p>
            <a:pPr algn="ctr"/>
            <a:r>
              <a:rPr lang="en-US" b="1" dirty="0"/>
              <a:t>Conv (2x2)- 128 filters</a:t>
            </a:r>
          </a:p>
        </p:txBody>
      </p:sp>
      <p:sp>
        <p:nvSpPr>
          <p:cNvPr id="41" name="TextBox 40">
            <a:extLst>
              <a:ext uri="{FF2B5EF4-FFF2-40B4-BE49-F238E27FC236}">
                <a16:creationId xmlns:a16="http://schemas.microsoft.com/office/drawing/2014/main" id="{91DD36AD-A0E3-439D-A2B1-9978F792B8CD}"/>
              </a:ext>
            </a:extLst>
          </p:cNvPr>
          <p:cNvSpPr txBox="1"/>
          <p:nvPr/>
        </p:nvSpPr>
        <p:spPr>
          <a:xfrm>
            <a:off x="6905048" y="4632022"/>
            <a:ext cx="3242761" cy="369332"/>
          </a:xfrm>
          <a:prstGeom prst="rect">
            <a:avLst/>
          </a:prstGeom>
          <a:solidFill>
            <a:schemeClr val="bg2"/>
          </a:solidFill>
          <a:ln>
            <a:solidFill>
              <a:schemeClr val="tx1"/>
            </a:solidFill>
          </a:ln>
        </p:spPr>
        <p:txBody>
          <a:bodyPr wrap="square" rtlCol="0">
            <a:spAutoFit/>
          </a:bodyPr>
          <a:lstStyle/>
          <a:p>
            <a:pPr algn="ctr"/>
            <a:r>
              <a:rPr lang="en-US" b="1" dirty="0"/>
              <a:t>Flatten + Dropout (p = 0.2)</a:t>
            </a:r>
          </a:p>
        </p:txBody>
      </p:sp>
      <p:cxnSp>
        <p:nvCxnSpPr>
          <p:cNvPr id="43" name="Straight Arrow Connector 42">
            <a:extLst>
              <a:ext uri="{FF2B5EF4-FFF2-40B4-BE49-F238E27FC236}">
                <a16:creationId xmlns:a16="http://schemas.microsoft.com/office/drawing/2014/main" id="{9F5A8BA5-7796-4655-93FC-43D6091CD4B9}"/>
              </a:ext>
            </a:extLst>
          </p:cNvPr>
          <p:cNvCxnSpPr>
            <a:cxnSpLocks/>
            <a:stCxn id="17" idx="2"/>
            <a:endCxn id="46" idx="0"/>
          </p:cNvCxnSpPr>
          <p:nvPr/>
        </p:nvCxnSpPr>
        <p:spPr>
          <a:xfrm>
            <a:off x="3665551" y="5001354"/>
            <a:ext cx="2258298" cy="4230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65F29F6-B3C3-492B-A953-F019A7AD8C14}"/>
              </a:ext>
            </a:extLst>
          </p:cNvPr>
          <p:cNvCxnSpPr>
            <a:cxnSpLocks/>
            <a:stCxn id="41" idx="2"/>
            <a:endCxn id="46" idx="0"/>
          </p:cNvCxnSpPr>
          <p:nvPr/>
        </p:nvCxnSpPr>
        <p:spPr>
          <a:xfrm flipH="1">
            <a:off x="5923849" y="5001354"/>
            <a:ext cx="2602580" cy="4230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3CDBF48-A952-4A4F-AFA6-CA6588D2FB0C}"/>
              </a:ext>
            </a:extLst>
          </p:cNvPr>
          <p:cNvSpPr txBox="1"/>
          <p:nvPr/>
        </p:nvSpPr>
        <p:spPr>
          <a:xfrm>
            <a:off x="4302468" y="5424373"/>
            <a:ext cx="3242761" cy="369332"/>
          </a:xfrm>
          <a:prstGeom prst="rect">
            <a:avLst/>
          </a:prstGeom>
          <a:solidFill>
            <a:schemeClr val="bg2"/>
          </a:solidFill>
          <a:ln>
            <a:solidFill>
              <a:schemeClr val="tx1"/>
            </a:solidFill>
          </a:ln>
        </p:spPr>
        <p:txBody>
          <a:bodyPr wrap="square" rtlCol="0">
            <a:spAutoFit/>
          </a:bodyPr>
          <a:lstStyle/>
          <a:p>
            <a:pPr algn="ctr"/>
            <a:r>
              <a:rPr lang="en-US" b="1" dirty="0"/>
              <a:t>Absolute difference</a:t>
            </a:r>
          </a:p>
        </p:txBody>
      </p:sp>
      <p:cxnSp>
        <p:nvCxnSpPr>
          <p:cNvPr id="9" name="Straight Arrow Connector 8">
            <a:extLst>
              <a:ext uri="{FF2B5EF4-FFF2-40B4-BE49-F238E27FC236}">
                <a16:creationId xmlns:a16="http://schemas.microsoft.com/office/drawing/2014/main" id="{7FEED34C-2BFF-4866-9952-2E8D402B94D5}"/>
              </a:ext>
            </a:extLst>
          </p:cNvPr>
          <p:cNvCxnSpPr>
            <a:cxnSpLocks/>
            <a:stCxn id="46" idx="3"/>
            <a:endCxn id="28" idx="1"/>
          </p:cNvCxnSpPr>
          <p:nvPr/>
        </p:nvCxnSpPr>
        <p:spPr>
          <a:xfrm>
            <a:off x="7545229" y="5609039"/>
            <a:ext cx="7337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D1C32BD-5A55-4B0C-9900-01B7F6A2DD5B}"/>
                  </a:ext>
                </a:extLst>
              </p:cNvPr>
              <p:cNvSpPr txBox="1"/>
              <p:nvPr/>
            </p:nvSpPr>
            <p:spPr>
              <a:xfrm>
                <a:off x="8279028" y="5424373"/>
                <a:ext cx="3912972" cy="369332"/>
              </a:xfrm>
              <a:prstGeom prst="rect">
                <a:avLst/>
              </a:prstGeom>
              <a:noFill/>
              <a:ln>
                <a:noFill/>
              </a:ln>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b="1" i="1" smtClean="0">
                          <a:latin typeface="Cambria Math" panose="02040503050406030204" pitchFamily="18" charset="0"/>
                        </a:rPr>
                        <m:t>𝑷</m:t>
                      </m:r>
                      <m:r>
                        <a:rPr lang="en-US" b="1" i="1" smtClean="0">
                          <a:latin typeface="Cambria Math" panose="02040503050406030204" pitchFamily="18" charset="0"/>
                        </a:rPr>
                        <m:t>(</m:t>
                      </m:r>
                      <m:r>
                        <a:rPr lang="en-US" b="1" i="1" smtClean="0">
                          <a:latin typeface="Cambria Math" panose="02040503050406030204" pitchFamily="18" charset="0"/>
                        </a:rPr>
                        <m:t>𝑰𝒏𝒑</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𝒖𝒕</m:t>
                          </m:r>
                        </m:e>
                        <m:sub>
                          <m:r>
                            <a:rPr lang="en-US" b="1" i="1" smtClean="0">
                              <a:latin typeface="Cambria Math" panose="02040503050406030204" pitchFamily="18" charset="0"/>
                            </a:rPr>
                            <m:t>𝑹</m:t>
                          </m:r>
                        </m:sub>
                      </m:sSub>
                      <m:r>
                        <a:rPr lang="en-US" b="1" i="1">
                          <a:latin typeface="Cambria Math" panose="02040503050406030204" pitchFamily="18" charset="0"/>
                        </a:rPr>
                        <m:t>|</m:t>
                      </m:r>
                      <m:r>
                        <a:rPr lang="en-US" b="1" i="1">
                          <a:latin typeface="Cambria Math" panose="02040503050406030204" pitchFamily="18" charset="0"/>
                        </a:rPr>
                        <m:t>𝒄𝒍𝒂𝒔𝒔</m:t>
                      </m:r>
                      <m:r>
                        <a:rPr lang="en-US" b="1" i="1">
                          <a:latin typeface="Cambria Math" panose="02040503050406030204" pitchFamily="18" charset="0"/>
                        </a:rPr>
                        <m:t>=</m:t>
                      </m:r>
                      <m:r>
                        <a:rPr lang="en-US" b="1" i="1">
                          <a:latin typeface="Cambria Math" panose="02040503050406030204" pitchFamily="18" charset="0"/>
                        </a:rPr>
                        <m:t>𝒄𝒍𝒂𝒔𝒔</m:t>
                      </m:r>
                      <m:d>
                        <m:dPr>
                          <m:ctrlPr>
                            <a:rPr lang="en-US" b="1" i="1">
                              <a:latin typeface="Cambria Math" panose="02040503050406030204" pitchFamily="18" charset="0"/>
                            </a:rPr>
                          </m:ctrlPr>
                        </m:dPr>
                        <m:e>
                          <m:r>
                            <a:rPr lang="en-US" b="1" i="1">
                              <a:latin typeface="Cambria Math" panose="02040503050406030204" pitchFamily="18" charset="0"/>
                            </a:rPr>
                            <m:t>𝑰𝒏𝒑</m:t>
                          </m:r>
                          <m:sSub>
                            <m:sSubPr>
                              <m:ctrlPr>
                                <a:rPr lang="en-US" b="1" i="1">
                                  <a:latin typeface="Cambria Math" panose="02040503050406030204" pitchFamily="18" charset="0"/>
                                </a:rPr>
                              </m:ctrlPr>
                            </m:sSubPr>
                            <m:e>
                              <m:r>
                                <a:rPr lang="en-US" b="1" i="1">
                                  <a:latin typeface="Cambria Math" panose="02040503050406030204" pitchFamily="18" charset="0"/>
                                </a:rPr>
                                <m:t>𝒖𝒕</m:t>
                              </m:r>
                            </m:e>
                            <m:sub>
                              <m:r>
                                <a:rPr lang="en-US" b="1" i="1" smtClean="0">
                                  <a:latin typeface="Cambria Math" panose="02040503050406030204" pitchFamily="18" charset="0"/>
                                </a:rPr>
                                <m:t>𝑳</m:t>
                              </m:r>
                            </m:sub>
                          </m:sSub>
                        </m:e>
                      </m:d>
                      <m:r>
                        <a:rPr lang="en-US" b="1" i="1" smtClean="0">
                          <a:latin typeface="Cambria Math" panose="02040503050406030204" pitchFamily="18" charset="0"/>
                        </a:rPr>
                        <m:t> )</m:t>
                      </m:r>
                    </m:oMath>
                  </m:oMathPara>
                </a14:m>
                <a:endParaRPr lang="en-US" b="1" dirty="0"/>
              </a:p>
            </p:txBody>
          </p:sp>
        </mc:Choice>
        <mc:Fallback xmlns="">
          <p:sp>
            <p:nvSpPr>
              <p:cNvPr id="28" name="TextBox 27">
                <a:extLst>
                  <a:ext uri="{FF2B5EF4-FFF2-40B4-BE49-F238E27FC236}">
                    <a16:creationId xmlns:a16="http://schemas.microsoft.com/office/drawing/2014/main" id="{3D1C32BD-5A55-4B0C-9900-01B7F6A2DD5B}"/>
                  </a:ext>
                </a:extLst>
              </p:cNvPr>
              <p:cNvSpPr txBox="1">
                <a:spLocks noRot="1" noChangeAspect="1" noMove="1" noResize="1" noEditPoints="1" noAdjustHandles="1" noChangeArrowheads="1" noChangeShapeType="1" noTextEdit="1"/>
              </p:cNvSpPr>
              <p:nvPr/>
            </p:nvSpPr>
            <p:spPr>
              <a:xfrm>
                <a:off x="8279028" y="5424373"/>
                <a:ext cx="3912972" cy="369332"/>
              </a:xfrm>
              <a:prstGeom prst="rect">
                <a:avLst/>
              </a:prstGeom>
              <a:blipFill>
                <a:blip r:embed="rId5"/>
                <a:stretch>
                  <a:fillRect b="-13333"/>
                </a:stretch>
              </a:blipFill>
              <a:ln>
                <a:no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C9EEB65F-1367-40F2-8A1C-5081243A6D65}"/>
              </a:ext>
            </a:extLst>
          </p:cNvPr>
          <p:cNvSpPr txBox="1"/>
          <p:nvPr/>
        </p:nvSpPr>
        <p:spPr>
          <a:xfrm>
            <a:off x="7663939" y="5303516"/>
            <a:ext cx="691979" cy="369332"/>
          </a:xfrm>
          <a:prstGeom prst="rect">
            <a:avLst/>
          </a:prstGeom>
          <a:noFill/>
        </p:spPr>
        <p:txBody>
          <a:bodyPr wrap="square" rtlCol="0">
            <a:spAutoFit/>
          </a:bodyPr>
          <a:lstStyle/>
          <a:p>
            <a:r>
              <a:rPr lang="en-US" b="1" dirty="0"/>
              <a:t>MLP</a:t>
            </a:r>
          </a:p>
        </p:txBody>
      </p:sp>
    </p:spTree>
    <p:extLst>
      <p:ext uri="{BB962C8B-B14F-4D97-AF65-F5344CB8AC3E}">
        <p14:creationId xmlns:p14="http://schemas.microsoft.com/office/powerpoint/2010/main" val="3857780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C8CB6-5981-486E-A49D-C0A1F4719B2E}"/>
              </a:ext>
            </a:extLst>
          </p:cNvPr>
          <p:cNvSpPr>
            <a:spLocks noGrp="1"/>
          </p:cNvSpPr>
          <p:nvPr>
            <p:ph type="title"/>
          </p:nvPr>
        </p:nvSpPr>
        <p:spPr/>
        <p:txBody>
          <a:bodyPr/>
          <a:lstStyle/>
          <a:p>
            <a:pPr algn="ctr"/>
            <a:r>
              <a:rPr lang="en-US" dirty="0"/>
              <a:t>Few Shot Clustering Framework  </a:t>
            </a:r>
          </a:p>
        </p:txBody>
      </p:sp>
      <p:sp>
        <p:nvSpPr>
          <p:cNvPr id="4" name="Slide Number Placeholder 3">
            <a:extLst>
              <a:ext uri="{FF2B5EF4-FFF2-40B4-BE49-F238E27FC236}">
                <a16:creationId xmlns:a16="http://schemas.microsoft.com/office/drawing/2014/main" id="{F8408D62-0EF0-4C33-8332-AE5E278954BA}"/>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17</a:t>
            </a:fld>
            <a:endParaRPr lang="en-US" dirty="0">
              <a:solidFill>
                <a:schemeClr val="bg1"/>
              </a:solidFill>
            </a:endParaRPr>
          </a:p>
        </p:txBody>
      </p:sp>
      <p:pic>
        <p:nvPicPr>
          <p:cNvPr id="6" name="Picture 5" descr="A white circle with a black background&#10;&#10;Description automatically generated with medium confidence">
            <a:extLst>
              <a:ext uri="{FF2B5EF4-FFF2-40B4-BE49-F238E27FC236}">
                <a16:creationId xmlns:a16="http://schemas.microsoft.com/office/drawing/2014/main" id="{1A7DB899-6BC6-473B-B646-FB7664F74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02644"/>
            <a:ext cx="609600" cy="609600"/>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3935551F-A295-4ED1-8497-0358151DF9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100" y="2102644"/>
            <a:ext cx="609600" cy="609600"/>
          </a:xfrm>
          <a:prstGeom prst="rect">
            <a:avLst/>
          </a:prstGeom>
        </p:spPr>
      </p:pic>
      <p:pic>
        <p:nvPicPr>
          <p:cNvPr id="12" name="Picture 11" descr="A white letter on a black background&#10;&#10;Description automatically generated with medium confidence">
            <a:extLst>
              <a:ext uri="{FF2B5EF4-FFF2-40B4-BE49-F238E27FC236}">
                <a16:creationId xmlns:a16="http://schemas.microsoft.com/office/drawing/2014/main" id="{D98AFD03-6244-4E6E-ACFC-756CA3FC7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3100" y="3733800"/>
            <a:ext cx="609600" cy="609600"/>
          </a:xfrm>
          <a:prstGeom prst="rect">
            <a:avLst/>
          </a:prstGeom>
        </p:spPr>
      </p:pic>
      <p:grpSp>
        <p:nvGrpSpPr>
          <p:cNvPr id="34" name="Group 33">
            <a:extLst>
              <a:ext uri="{FF2B5EF4-FFF2-40B4-BE49-F238E27FC236}">
                <a16:creationId xmlns:a16="http://schemas.microsoft.com/office/drawing/2014/main" id="{A7055E84-A60D-4DA5-875F-2096EC32006E}"/>
              </a:ext>
            </a:extLst>
          </p:cNvPr>
          <p:cNvGrpSpPr/>
          <p:nvPr/>
        </p:nvGrpSpPr>
        <p:grpSpPr>
          <a:xfrm>
            <a:off x="5618737" y="2102644"/>
            <a:ext cx="4595265" cy="609600"/>
            <a:chOff x="5653635" y="2153444"/>
            <a:chExt cx="4595265" cy="609600"/>
          </a:xfrm>
        </p:grpSpPr>
        <p:pic>
          <p:nvPicPr>
            <p:cNvPr id="14" name="Picture 13" descr="A white circle with a black background&#10;&#10;Description automatically generated with medium confidence">
              <a:extLst>
                <a:ext uri="{FF2B5EF4-FFF2-40B4-BE49-F238E27FC236}">
                  <a16:creationId xmlns:a16="http://schemas.microsoft.com/office/drawing/2014/main" id="{D06491D8-7FBC-4589-9935-A6B2386703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9300" y="2153444"/>
              <a:ext cx="609600" cy="609600"/>
            </a:xfrm>
            <a:prstGeom prst="rect">
              <a:avLst/>
            </a:prstGeom>
          </p:spPr>
        </p:pic>
        <p:pic>
          <p:nvPicPr>
            <p:cNvPr id="16" name="Picture 15" descr="A white circle with a black background&#10;&#10;Description automatically generated with low confidence">
              <a:extLst>
                <a:ext uri="{FF2B5EF4-FFF2-40B4-BE49-F238E27FC236}">
                  <a16:creationId xmlns:a16="http://schemas.microsoft.com/office/drawing/2014/main" id="{2AC03DFB-CB4E-49BF-9674-17CA11FEB6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3740" y="2153444"/>
              <a:ext cx="609600" cy="609600"/>
            </a:xfrm>
            <a:prstGeom prst="rect">
              <a:avLst/>
            </a:prstGeom>
          </p:spPr>
        </p:pic>
        <p:pic>
          <p:nvPicPr>
            <p:cNvPr id="18" name="Picture 17" descr="A white circle with a black background&#10;&#10;Description automatically generated with medium confidence">
              <a:extLst>
                <a:ext uri="{FF2B5EF4-FFF2-40B4-BE49-F238E27FC236}">
                  <a16:creationId xmlns:a16="http://schemas.microsoft.com/office/drawing/2014/main" id="{1D419C56-394A-446B-BB5C-666D43EF2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1570" y="2153444"/>
              <a:ext cx="609600" cy="609600"/>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83C182B2-F5CA-4E23-A8DA-69480712BE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9400" y="2153444"/>
              <a:ext cx="609600" cy="609600"/>
            </a:xfrm>
            <a:prstGeom prst="rect">
              <a:avLst/>
            </a:prstGeom>
          </p:spPr>
        </p:pic>
        <p:pic>
          <p:nvPicPr>
            <p:cNvPr id="22" name="Picture 21" descr="A white circle with a black background&#10;&#10;Description automatically generated with medium confidence">
              <a:extLst>
                <a:ext uri="{FF2B5EF4-FFF2-40B4-BE49-F238E27FC236}">
                  <a16:creationId xmlns:a16="http://schemas.microsoft.com/office/drawing/2014/main" id="{9AA435B4-5CDF-4A69-832F-5DC1F41D5E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53635" y="2153444"/>
              <a:ext cx="609600" cy="609600"/>
            </a:xfrm>
            <a:prstGeom prst="rect">
              <a:avLst/>
            </a:prstGeom>
          </p:spPr>
        </p:pic>
      </p:grpSp>
      <p:grpSp>
        <p:nvGrpSpPr>
          <p:cNvPr id="33" name="Group 32">
            <a:extLst>
              <a:ext uri="{FF2B5EF4-FFF2-40B4-BE49-F238E27FC236}">
                <a16:creationId xmlns:a16="http://schemas.microsoft.com/office/drawing/2014/main" id="{9F49D04A-C6AF-4706-BDC1-5B3E6FC3EF81}"/>
              </a:ext>
            </a:extLst>
          </p:cNvPr>
          <p:cNvGrpSpPr/>
          <p:nvPr/>
        </p:nvGrpSpPr>
        <p:grpSpPr>
          <a:xfrm>
            <a:off x="5653635" y="3688343"/>
            <a:ext cx="4595265" cy="626676"/>
            <a:chOff x="5653635" y="3411924"/>
            <a:chExt cx="4595265" cy="626676"/>
          </a:xfrm>
        </p:grpSpPr>
        <p:pic>
          <p:nvPicPr>
            <p:cNvPr id="24" name="Picture 23" descr="A white letter on a black background&#10;&#10;Description automatically generated with medium confidence">
              <a:extLst>
                <a:ext uri="{FF2B5EF4-FFF2-40B4-BE49-F238E27FC236}">
                  <a16:creationId xmlns:a16="http://schemas.microsoft.com/office/drawing/2014/main" id="{FF078F43-3398-4C19-8A2F-6113EF2D58A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39300" y="3411924"/>
              <a:ext cx="609600" cy="609600"/>
            </a:xfrm>
            <a:prstGeom prst="rect">
              <a:avLst/>
            </a:prstGeom>
          </p:spPr>
        </p:pic>
        <p:pic>
          <p:nvPicPr>
            <p:cNvPr id="26" name="Picture 25" descr="A white letter on a black background&#10;&#10;Description automatically generated with medium confidence">
              <a:extLst>
                <a:ext uri="{FF2B5EF4-FFF2-40B4-BE49-F238E27FC236}">
                  <a16:creationId xmlns:a16="http://schemas.microsoft.com/office/drawing/2014/main" id="{10AB0F5B-1ECA-4EC6-A006-38E32AF4B0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93740" y="3411924"/>
              <a:ext cx="609600" cy="609600"/>
            </a:xfrm>
            <a:prstGeom prst="rect">
              <a:avLst/>
            </a:prstGeom>
          </p:spPr>
        </p:pic>
        <p:pic>
          <p:nvPicPr>
            <p:cNvPr id="28" name="Picture 27" descr="A white letter on a black background&#10;&#10;Description automatically generated with low confidence">
              <a:extLst>
                <a:ext uri="{FF2B5EF4-FFF2-40B4-BE49-F238E27FC236}">
                  <a16:creationId xmlns:a16="http://schemas.microsoft.com/office/drawing/2014/main" id="{C77E947D-1872-44D9-8A64-687D4F61F6E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11570" y="3411924"/>
              <a:ext cx="609600" cy="609600"/>
            </a:xfrm>
            <a:prstGeom prst="rect">
              <a:avLst/>
            </a:prstGeom>
          </p:spPr>
        </p:pic>
        <p:pic>
          <p:nvPicPr>
            <p:cNvPr id="30" name="Picture 29" descr="A white letter on a black background&#10;&#10;Description automatically generated with low confidence">
              <a:extLst>
                <a:ext uri="{FF2B5EF4-FFF2-40B4-BE49-F238E27FC236}">
                  <a16:creationId xmlns:a16="http://schemas.microsoft.com/office/drawing/2014/main" id="{829F46F3-32AF-4BF2-BA99-F60384955F2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29400" y="3429000"/>
              <a:ext cx="609600" cy="609600"/>
            </a:xfrm>
            <a:prstGeom prst="rect">
              <a:avLst/>
            </a:prstGeom>
          </p:spPr>
        </p:pic>
        <p:pic>
          <p:nvPicPr>
            <p:cNvPr id="32" name="Picture 31" descr="A white letter on a black background&#10;&#10;Description automatically generated with medium confidence">
              <a:extLst>
                <a:ext uri="{FF2B5EF4-FFF2-40B4-BE49-F238E27FC236}">
                  <a16:creationId xmlns:a16="http://schemas.microsoft.com/office/drawing/2014/main" id="{088971F9-3D67-4D7D-B330-FED9C947DC0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53635" y="3429000"/>
              <a:ext cx="609600" cy="609600"/>
            </a:xfrm>
            <a:prstGeom prst="rect">
              <a:avLst/>
            </a:prstGeom>
          </p:spPr>
        </p:pic>
      </p:grpSp>
      <p:sp>
        <p:nvSpPr>
          <p:cNvPr id="35" name="Rectangle 34">
            <a:extLst>
              <a:ext uri="{FF2B5EF4-FFF2-40B4-BE49-F238E27FC236}">
                <a16:creationId xmlns:a16="http://schemas.microsoft.com/office/drawing/2014/main" id="{F9EE6D25-EF86-4E93-ACDF-52F5DF1CDCE9}"/>
              </a:ext>
            </a:extLst>
          </p:cNvPr>
          <p:cNvSpPr/>
          <p:nvPr/>
        </p:nvSpPr>
        <p:spPr>
          <a:xfrm>
            <a:off x="1524000" y="1905000"/>
            <a:ext cx="2921000" cy="2971800"/>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61DF142-48B2-49A6-B692-E9A20CCD98ED}"/>
              </a:ext>
            </a:extLst>
          </p:cNvPr>
          <p:cNvSpPr txBox="1"/>
          <p:nvPr/>
        </p:nvSpPr>
        <p:spPr>
          <a:xfrm>
            <a:off x="1943100" y="5143500"/>
            <a:ext cx="2413000" cy="369332"/>
          </a:xfrm>
          <a:prstGeom prst="rect">
            <a:avLst/>
          </a:prstGeom>
          <a:noFill/>
        </p:spPr>
        <p:txBody>
          <a:bodyPr wrap="square" rtlCol="0">
            <a:spAutoFit/>
          </a:bodyPr>
          <a:lstStyle/>
          <a:p>
            <a:pPr algn="ctr"/>
            <a:r>
              <a:rPr lang="en-US" b="1" dirty="0"/>
              <a:t>Labeled Set</a:t>
            </a:r>
          </a:p>
        </p:txBody>
      </p:sp>
      <p:sp>
        <p:nvSpPr>
          <p:cNvPr id="37" name="Rectangle 36">
            <a:extLst>
              <a:ext uri="{FF2B5EF4-FFF2-40B4-BE49-F238E27FC236}">
                <a16:creationId xmlns:a16="http://schemas.microsoft.com/office/drawing/2014/main" id="{BD296B9C-E6AD-4DD7-B840-0FF72A7B1B0B}"/>
              </a:ext>
            </a:extLst>
          </p:cNvPr>
          <p:cNvSpPr/>
          <p:nvPr/>
        </p:nvSpPr>
        <p:spPr>
          <a:xfrm>
            <a:off x="5435600" y="1905000"/>
            <a:ext cx="5118100" cy="2971800"/>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EFDB8164-3722-487F-ADDE-39E22EF7E427}"/>
              </a:ext>
            </a:extLst>
          </p:cNvPr>
          <p:cNvSpPr txBox="1"/>
          <p:nvPr/>
        </p:nvSpPr>
        <p:spPr>
          <a:xfrm>
            <a:off x="6934200" y="5144532"/>
            <a:ext cx="2413000" cy="369332"/>
          </a:xfrm>
          <a:prstGeom prst="rect">
            <a:avLst/>
          </a:prstGeom>
          <a:noFill/>
        </p:spPr>
        <p:txBody>
          <a:bodyPr wrap="square" rtlCol="0">
            <a:spAutoFit/>
          </a:bodyPr>
          <a:lstStyle/>
          <a:p>
            <a:pPr algn="ctr"/>
            <a:r>
              <a:rPr lang="en-US" b="1" dirty="0"/>
              <a:t>Unlabeled Set</a:t>
            </a:r>
          </a:p>
        </p:txBody>
      </p:sp>
      <p:pic>
        <p:nvPicPr>
          <p:cNvPr id="40" name="Picture 39" descr="A white letter on a black background&#10;&#10;Description automatically generated with medium confidence">
            <a:extLst>
              <a:ext uri="{FF2B5EF4-FFF2-40B4-BE49-F238E27FC236}">
                <a16:creationId xmlns:a16="http://schemas.microsoft.com/office/drawing/2014/main" id="{7235FC13-F10B-4588-B1AF-9BB4C9618FC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90900" y="3733800"/>
            <a:ext cx="609600" cy="609600"/>
          </a:xfrm>
          <a:prstGeom prst="rect">
            <a:avLst/>
          </a:prstGeom>
        </p:spPr>
      </p:pic>
    </p:spTree>
    <p:extLst>
      <p:ext uri="{BB962C8B-B14F-4D97-AF65-F5344CB8AC3E}">
        <p14:creationId xmlns:p14="http://schemas.microsoft.com/office/powerpoint/2010/main" val="1133595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C8CB6-5981-486E-A49D-C0A1F4719B2E}"/>
              </a:ext>
            </a:extLst>
          </p:cNvPr>
          <p:cNvSpPr>
            <a:spLocks noGrp="1"/>
          </p:cNvSpPr>
          <p:nvPr>
            <p:ph type="title"/>
          </p:nvPr>
        </p:nvSpPr>
        <p:spPr/>
        <p:txBody>
          <a:bodyPr/>
          <a:lstStyle/>
          <a:p>
            <a:pPr algn="ctr"/>
            <a:r>
              <a:rPr lang="en-US" dirty="0"/>
              <a:t>Few Shot Clustering Framework  </a:t>
            </a:r>
          </a:p>
        </p:txBody>
      </p:sp>
      <p:sp>
        <p:nvSpPr>
          <p:cNvPr id="4" name="Slide Number Placeholder 3">
            <a:extLst>
              <a:ext uri="{FF2B5EF4-FFF2-40B4-BE49-F238E27FC236}">
                <a16:creationId xmlns:a16="http://schemas.microsoft.com/office/drawing/2014/main" id="{F8408D62-0EF0-4C33-8332-AE5E278954BA}"/>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18</a:t>
            </a:fld>
            <a:endParaRPr lang="en-US" dirty="0">
              <a:solidFill>
                <a:schemeClr val="bg1"/>
              </a:solidFill>
            </a:endParaRPr>
          </a:p>
        </p:txBody>
      </p:sp>
      <p:pic>
        <p:nvPicPr>
          <p:cNvPr id="6" name="Picture 5" descr="A white circle with a black background&#10;&#10;Description automatically generated with medium confidence">
            <a:extLst>
              <a:ext uri="{FF2B5EF4-FFF2-40B4-BE49-F238E27FC236}">
                <a16:creationId xmlns:a16="http://schemas.microsoft.com/office/drawing/2014/main" id="{1A7DB899-6BC6-473B-B646-FB7664F74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02644"/>
            <a:ext cx="609600" cy="609600"/>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3935551F-A295-4ED1-8497-0358151DF9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100" y="2102644"/>
            <a:ext cx="609600" cy="609600"/>
          </a:xfrm>
          <a:prstGeom prst="rect">
            <a:avLst/>
          </a:prstGeom>
        </p:spPr>
      </p:pic>
      <p:grpSp>
        <p:nvGrpSpPr>
          <p:cNvPr id="34" name="Group 33">
            <a:extLst>
              <a:ext uri="{FF2B5EF4-FFF2-40B4-BE49-F238E27FC236}">
                <a16:creationId xmlns:a16="http://schemas.microsoft.com/office/drawing/2014/main" id="{A7055E84-A60D-4DA5-875F-2096EC32006E}"/>
              </a:ext>
            </a:extLst>
          </p:cNvPr>
          <p:cNvGrpSpPr/>
          <p:nvPr/>
        </p:nvGrpSpPr>
        <p:grpSpPr>
          <a:xfrm>
            <a:off x="5618737" y="2102644"/>
            <a:ext cx="4595265" cy="609600"/>
            <a:chOff x="5653635" y="2153444"/>
            <a:chExt cx="4595265" cy="609600"/>
          </a:xfrm>
        </p:grpSpPr>
        <p:pic>
          <p:nvPicPr>
            <p:cNvPr id="14" name="Picture 13" descr="A white circle with a black background&#10;&#10;Description automatically generated with medium confidence">
              <a:extLst>
                <a:ext uri="{FF2B5EF4-FFF2-40B4-BE49-F238E27FC236}">
                  <a16:creationId xmlns:a16="http://schemas.microsoft.com/office/drawing/2014/main" id="{D06491D8-7FBC-4589-9935-A6B2386703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9300" y="2153444"/>
              <a:ext cx="609600" cy="609600"/>
            </a:xfrm>
            <a:prstGeom prst="rect">
              <a:avLst/>
            </a:prstGeom>
          </p:spPr>
        </p:pic>
        <p:pic>
          <p:nvPicPr>
            <p:cNvPr id="16" name="Picture 15" descr="A white circle with a black background&#10;&#10;Description automatically generated with low confidence">
              <a:extLst>
                <a:ext uri="{FF2B5EF4-FFF2-40B4-BE49-F238E27FC236}">
                  <a16:creationId xmlns:a16="http://schemas.microsoft.com/office/drawing/2014/main" id="{2AC03DFB-CB4E-49BF-9674-17CA11FEB6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93740" y="2153444"/>
              <a:ext cx="609600" cy="609600"/>
            </a:xfrm>
            <a:prstGeom prst="rect">
              <a:avLst/>
            </a:prstGeom>
          </p:spPr>
        </p:pic>
        <p:pic>
          <p:nvPicPr>
            <p:cNvPr id="18" name="Picture 17" descr="A white circle with a black background&#10;&#10;Description automatically generated with medium confidence">
              <a:extLst>
                <a:ext uri="{FF2B5EF4-FFF2-40B4-BE49-F238E27FC236}">
                  <a16:creationId xmlns:a16="http://schemas.microsoft.com/office/drawing/2014/main" id="{1D419C56-394A-446B-BB5C-666D43EF2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1570" y="2153444"/>
              <a:ext cx="609600" cy="609600"/>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83C182B2-F5CA-4E23-A8DA-69480712BE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9400" y="2153444"/>
              <a:ext cx="609600" cy="609600"/>
            </a:xfrm>
            <a:prstGeom prst="rect">
              <a:avLst/>
            </a:prstGeom>
          </p:spPr>
        </p:pic>
        <p:pic>
          <p:nvPicPr>
            <p:cNvPr id="22" name="Picture 21" descr="A white circle with a black background&#10;&#10;Description automatically generated with medium confidence">
              <a:extLst>
                <a:ext uri="{FF2B5EF4-FFF2-40B4-BE49-F238E27FC236}">
                  <a16:creationId xmlns:a16="http://schemas.microsoft.com/office/drawing/2014/main" id="{9AA435B4-5CDF-4A69-832F-5DC1F41D5E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3635" y="2153444"/>
              <a:ext cx="609600" cy="609600"/>
            </a:xfrm>
            <a:prstGeom prst="rect">
              <a:avLst/>
            </a:prstGeom>
          </p:spPr>
        </p:pic>
      </p:grpSp>
      <p:sp>
        <p:nvSpPr>
          <p:cNvPr id="3" name="TextBox 2">
            <a:extLst>
              <a:ext uri="{FF2B5EF4-FFF2-40B4-BE49-F238E27FC236}">
                <a16:creationId xmlns:a16="http://schemas.microsoft.com/office/drawing/2014/main" id="{AD56EE2F-6776-45FE-B9C3-DB60B1083FB4}"/>
              </a:ext>
            </a:extLst>
          </p:cNvPr>
          <p:cNvSpPr txBox="1"/>
          <p:nvPr/>
        </p:nvSpPr>
        <p:spPr>
          <a:xfrm>
            <a:off x="1346200" y="1524000"/>
            <a:ext cx="2654300" cy="400110"/>
          </a:xfrm>
          <a:prstGeom prst="rect">
            <a:avLst/>
          </a:prstGeom>
          <a:noFill/>
        </p:spPr>
        <p:txBody>
          <a:bodyPr wrap="square" rtlCol="0">
            <a:spAutoFit/>
          </a:bodyPr>
          <a:lstStyle/>
          <a:p>
            <a:r>
              <a:rPr lang="en-US" sz="2000" b="1" dirty="0"/>
              <a:t>Form Pairings</a:t>
            </a:r>
          </a:p>
        </p:txBody>
      </p:sp>
      <p:cxnSp>
        <p:nvCxnSpPr>
          <p:cNvPr id="7" name="Straight Arrow Connector 6">
            <a:extLst>
              <a:ext uri="{FF2B5EF4-FFF2-40B4-BE49-F238E27FC236}">
                <a16:creationId xmlns:a16="http://schemas.microsoft.com/office/drawing/2014/main" id="{A3E0E52D-0972-45C8-9C05-BE6E103B6C31}"/>
              </a:ext>
            </a:extLst>
          </p:cNvPr>
          <p:cNvCxnSpPr>
            <a:cxnSpLocks/>
            <a:stCxn id="8" idx="2"/>
            <a:endCxn id="29" idx="0"/>
          </p:cNvCxnSpPr>
          <p:nvPr/>
        </p:nvCxnSpPr>
        <p:spPr>
          <a:xfrm flipH="1">
            <a:off x="1942272" y="2712244"/>
            <a:ext cx="305628" cy="2005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43343F3-6C57-4A6B-984B-9BC721120BA3}"/>
              </a:ext>
            </a:extLst>
          </p:cNvPr>
          <p:cNvCxnSpPr>
            <a:cxnSpLocks/>
            <a:stCxn id="22" idx="2"/>
            <a:endCxn id="31" idx="0"/>
          </p:cNvCxnSpPr>
          <p:nvPr/>
        </p:nvCxnSpPr>
        <p:spPr>
          <a:xfrm flipH="1">
            <a:off x="2666172" y="2712244"/>
            <a:ext cx="3257365" cy="2002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text, clipart&#10;&#10;Description automatically generated">
            <a:extLst>
              <a:ext uri="{FF2B5EF4-FFF2-40B4-BE49-F238E27FC236}">
                <a16:creationId xmlns:a16="http://schemas.microsoft.com/office/drawing/2014/main" id="{629E6958-D2EA-4880-B24F-2D227F838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7472" y="4717394"/>
            <a:ext cx="609600" cy="609600"/>
          </a:xfrm>
          <a:prstGeom prst="rect">
            <a:avLst/>
          </a:prstGeom>
        </p:spPr>
      </p:pic>
      <p:pic>
        <p:nvPicPr>
          <p:cNvPr id="31" name="Picture 30" descr="A white circle with a black background&#10;&#10;Description automatically generated with medium confidence">
            <a:extLst>
              <a:ext uri="{FF2B5EF4-FFF2-40B4-BE49-F238E27FC236}">
                <a16:creationId xmlns:a16="http://schemas.microsoft.com/office/drawing/2014/main" id="{EEFA6B85-F881-4FE3-B9D2-6F0B227371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1372" y="4714616"/>
            <a:ext cx="609600" cy="609600"/>
          </a:xfrm>
          <a:prstGeom prst="rect">
            <a:avLst/>
          </a:prstGeom>
        </p:spPr>
      </p:pic>
      <p:cxnSp>
        <p:nvCxnSpPr>
          <p:cNvPr id="21" name="Straight Arrow Connector 20">
            <a:extLst>
              <a:ext uri="{FF2B5EF4-FFF2-40B4-BE49-F238E27FC236}">
                <a16:creationId xmlns:a16="http://schemas.microsoft.com/office/drawing/2014/main" id="{62E3BBE5-94CB-42BE-A45A-55B3E83A57D0}"/>
              </a:ext>
            </a:extLst>
          </p:cNvPr>
          <p:cNvCxnSpPr>
            <a:cxnSpLocks/>
            <a:stCxn id="8" idx="2"/>
            <a:endCxn id="39" idx="0"/>
          </p:cNvCxnSpPr>
          <p:nvPr/>
        </p:nvCxnSpPr>
        <p:spPr>
          <a:xfrm>
            <a:off x="2247900" y="2712244"/>
            <a:ext cx="1349881" cy="2002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B1EE1F0-26A0-455C-98A8-99CDDDDA3995}"/>
              </a:ext>
            </a:extLst>
          </p:cNvPr>
          <p:cNvCxnSpPr>
            <a:cxnSpLocks/>
            <a:stCxn id="20" idx="2"/>
            <a:endCxn id="40" idx="0"/>
          </p:cNvCxnSpPr>
          <p:nvPr/>
        </p:nvCxnSpPr>
        <p:spPr>
          <a:xfrm flipH="1">
            <a:off x="4304886" y="2712244"/>
            <a:ext cx="2594416" cy="2002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 name="Picture 38" descr="A picture containing text, clipart&#10;&#10;Description automatically generated">
            <a:extLst>
              <a:ext uri="{FF2B5EF4-FFF2-40B4-BE49-F238E27FC236}">
                <a16:creationId xmlns:a16="http://schemas.microsoft.com/office/drawing/2014/main" id="{E51F12A6-D6E6-46B4-BDF4-4AA4A55D5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2981" y="4714616"/>
            <a:ext cx="609600" cy="609600"/>
          </a:xfrm>
          <a:prstGeom prst="rect">
            <a:avLst/>
          </a:prstGeom>
        </p:spPr>
      </p:pic>
      <p:pic>
        <p:nvPicPr>
          <p:cNvPr id="40" name="Picture 39" descr="A picture containing text&#10;&#10;Description automatically generated">
            <a:extLst>
              <a:ext uri="{FF2B5EF4-FFF2-40B4-BE49-F238E27FC236}">
                <a16:creationId xmlns:a16="http://schemas.microsoft.com/office/drawing/2014/main" id="{B56B7983-9C76-4156-9A08-16B669F84A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0086" y="4714616"/>
            <a:ext cx="609600" cy="609600"/>
          </a:xfrm>
          <a:prstGeom prst="rect">
            <a:avLst/>
          </a:prstGeom>
        </p:spPr>
      </p:pic>
      <p:pic>
        <p:nvPicPr>
          <p:cNvPr id="53" name="Picture 52" descr="A picture containing text, clipart&#10;&#10;Description automatically generated">
            <a:extLst>
              <a:ext uri="{FF2B5EF4-FFF2-40B4-BE49-F238E27FC236}">
                <a16:creationId xmlns:a16="http://schemas.microsoft.com/office/drawing/2014/main" id="{FD2B231F-B84B-4D0A-B054-99DD6C171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307" y="4714616"/>
            <a:ext cx="609600" cy="609600"/>
          </a:xfrm>
          <a:prstGeom prst="rect">
            <a:avLst/>
          </a:prstGeom>
        </p:spPr>
      </p:pic>
      <p:pic>
        <p:nvPicPr>
          <p:cNvPr id="54" name="Picture 53" descr="A picture containing text, clipart&#10;&#10;Description automatically generated">
            <a:extLst>
              <a:ext uri="{FF2B5EF4-FFF2-40B4-BE49-F238E27FC236}">
                <a16:creationId xmlns:a16="http://schemas.microsoft.com/office/drawing/2014/main" id="{E01C2369-782C-42A9-A1B7-0FD16C7E8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8974" y="4721204"/>
            <a:ext cx="609600" cy="609600"/>
          </a:xfrm>
          <a:prstGeom prst="rect">
            <a:avLst/>
          </a:prstGeom>
        </p:spPr>
      </p:pic>
      <p:pic>
        <p:nvPicPr>
          <p:cNvPr id="55" name="Picture 54" descr="A picture containing text, clipart&#10;&#10;Description automatically generated">
            <a:extLst>
              <a:ext uri="{FF2B5EF4-FFF2-40B4-BE49-F238E27FC236}">
                <a16:creationId xmlns:a16="http://schemas.microsoft.com/office/drawing/2014/main" id="{2D3ECF86-CBE3-4440-9C32-A62A8D7EF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7297" y="4714616"/>
            <a:ext cx="609600" cy="609600"/>
          </a:xfrm>
          <a:prstGeom prst="rect">
            <a:avLst/>
          </a:prstGeom>
        </p:spPr>
      </p:pic>
      <p:pic>
        <p:nvPicPr>
          <p:cNvPr id="56" name="Picture 55" descr="A white circle with a black background&#10;&#10;Description automatically generated with medium confidence">
            <a:extLst>
              <a:ext uri="{FF2B5EF4-FFF2-40B4-BE49-F238E27FC236}">
                <a16:creationId xmlns:a16="http://schemas.microsoft.com/office/drawing/2014/main" id="{122CF884-EB1A-400C-B5E5-A2BF6D3CE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4700" y="4714616"/>
            <a:ext cx="609600" cy="609600"/>
          </a:xfrm>
          <a:prstGeom prst="rect">
            <a:avLst/>
          </a:prstGeom>
        </p:spPr>
      </p:pic>
      <p:pic>
        <p:nvPicPr>
          <p:cNvPr id="57" name="Picture 56" descr="A white circle with a black background&#10;&#10;Description automatically generated with low confidence">
            <a:extLst>
              <a:ext uri="{FF2B5EF4-FFF2-40B4-BE49-F238E27FC236}">
                <a16:creationId xmlns:a16="http://schemas.microsoft.com/office/drawing/2014/main" id="{006693F6-6526-4A40-8B09-6772FB0307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6344" y="4721204"/>
            <a:ext cx="609600" cy="609600"/>
          </a:xfrm>
          <a:prstGeom prst="rect">
            <a:avLst/>
          </a:prstGeom>
        </p:spPr>
      </p:pic>
      <p:pic>
        <p:nvPicPr>
          <p:cNvPr id="58" name="Picture 57" descr="A white circle with a black background&#10;&#10;Description automatically generated with medium confidence">
            <a:extLst>
              <a:ext uri="{FF2B5EF4-FFF2-40B4-BE49-F238E27FC236}">
                <a16:creationId xmlns:a16="http://schemas.microsoft.com/office/drawing/2014/main" id="{43AC4FE8-C74D-470C-BB71-71BFF08FD4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4402" y="4714616"/>
            <a:ext cx="609600" cy="609600"/>
          </a:xfrm>
          <a:prstGeom prst="rect">
            <a:avLst/>
          </a:prstGeom>
        </p:spPr>
      </p:pic>
      <p:cxnSp>
        <p:nvCxnSpPr>
          <p:cNvPr id="60" name="Straight Arrow Connector 59">
            <a:extLst>
              <a:ext uri="{FF2B5EF4-FFF2-40B4-BE49-F238E27FC236}">
                <a16:creationId xmlns:a16="http://schemas.microsoft.com/office/drawing/2014/main" id="{E9371437-36E0-4801-B86F-1C4E859FA50B}"/>
              </a:ext>
            </a:extLst>
          </p:cNvPr>
          <p:cNvCxnSpPr>
            <a:stCxn id="8" idx="2"/>
            <a:endCxn id="53" idx="0"/>
          </p:cNvCxnSpPr>
          <p:nvPr/>
        </p:nvCxnSpPr>
        <p:spPr>
          <a:xfrm>
            <a:off x="2247900" y="2712244"/>
            <a:ext cx="3138207" cy="2002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B299E2F-5BB0-42F9-B306-997C3948BEF4}"/>
              </a:ext>
            </a:extLst>
          </p:cNvPr>
          <p:cNvCxnSpPr>
            <a:stCxn id="8" idx="2"/>
            <a:endCxn id="54" idx="0"/>
          </p:cNvCxnSpPr>
          <p:nvPr/>
        </p:nvCxnSpPr>
        <p:spPr>
          <a:xfrm>
            <a:off x="2247900" y="2712244"/>
            <a:ext cx="5145874" cy="2008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9496E93-4457-43D3-AC40-125D8CC094D2}"/>
              </a:ext>
            </a:extLst>
          </p:cNvPr>
          <p:cNvCxnSpPr>
            <a:cxnSpLocks/>
            <a:stCxn id="8" idx="2"/>
            <a:endCxn id="55" idx="0"/>
          </p:cNvCxnSpPr>
          <p:nvPr/>
        </p:nvCxnSpPr>
        <p:spPr>
          <a:xfrm>
            <a:off x="2247900" y="2712244"/>
            <a:ext cx="6954197" cy="2002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9FDA040-C282-49A0-8524-ED58C0582807}"/>
              </a:ext>
            </a:extLst>
          </p:cNvPr>
          <p:cNvCxnSpPr>
            <a:stCxn id="18" idx="2"/>
            <a:endCxn id="56" idx="0"/>
          </p:cNvCxnSpPr>
          <p:nvPr/>
        </p:nvCxnSpPr>
        <p:spPr>
          <a:xfrm flipH="1">
            <a:off x="6069500" y="2712244"/>
            <a:ext cx="1811972" cy="2002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CBEB6B7-FDB7-4E8B-85E3-E6B9C1CAA922}"/>
              </a:ext>
            </a:extLst>
          </p:cNvPr>
          <p:cNvCxnSpPr>
            <a:stCxn id="16" idx="2"/>
            <a:endCxn id="57" idx="0"/>
          </p:cNvCxnSpPr>
          <p:nvPr/>
        </p:nvCxnSpPr>
        <p:spPr>
          <a:xfrm flipH="1">
            <a:off x="8071144" y="2712244"/>
            <a:ext cx="792498" cy="2008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10BE5EA-97E8-4C37-AD08-4AB7D9C0E586}"/>
              </a:ext>
            </a:extLst>
          </p:cNvPr>
          <p:cNvCxnSpPr>
            <a:stCxn id="14" idx="2"/>
            <a:endCxn id="58" idx="0"/>
          </p:cNvCxnSpPr>
          <p:nvPr/>
        </p:nvCxnSpPr>
        <p:spPr>
          <a:xfrm>
            <a:off x="9909202" y="2712244"/>
            <a:ext cx="0" cy="2002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799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C8CB6-5981-486E-A49D-C0A1F4719B2E}"/>
              </a:ext>
            </a:extLst>
          </p:cNvPr>
          <p:cNvSpPr>
            <a:spLocks noGrp="1"/>
          </p:cNvSpPr>
          <p:nvPr>
            <p:ph type="title"/>
          </p:nvPr>
        </p:nvSpPr>
        <p:spPr/>
        <p:txBody>
          <a:bodyPr/>
          <a:lstStyle/>
          <a:p>
            <a:pPr algn="ctr"/>
            <a:r>
              <a:rPr lang="en-US" dirty="0"/>
              <a:t>Few Shot Clustering Framework  </a:t>
            </a:r>
          </a:p>
        </p:txBody>
      </p:sp>
      <p:sp>
        <p:nvSpPr>
          <p:cNvPr id="4" name="Slide Number Placeholder 3">
            <a:extLst>
              <a:ext uri="{FF2B5EF4-FFF2-40B4-BE49-F238E27FC236}">
                <a16:creationId xmlns:a16="http://schemas.microsoft.com/office/drawing/2014/main" id="{F8408D62-0EF0-4C33-8332-AE5E278954BA}"/>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19</a:t>
            </a:fld>
            <a:endParaRPr lang="en-US" dirty="0">
              <a:solidFill>
                <a:schemeClr val="bg1"/>
              </a:solidFill>
            </a:endParaRPr>
          </a:p>
        </p:txBody>
      </p:sp>
      <p:pic>
        <p:nvPicPr>
          <p:cNvPr id="6" name="Picture 5" descr="A white circle with a black background&#10;&#10;Description automatically generated with medium confidence">
            <a:extLst>
              <a:ext uri="{FF2B5EF4-FFF2-40B4-BE49-F238E27FC236}">
                <a16:creationId xmlns:a16="http://schemas.microsoft.com/office/drawing/2014/main" id="{1A7DB899-6BC6-473B-B646-FB7664F74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02644"/>
            <a:ext cx="609600" cy="609600"/>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3935551F-A295-4ED1-8497-0358151DF9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100" y="2102644"/>
            <a:ext cx="609600" cy="609600"/>
          </a:xfrm>
          <a:prstGeom prst="rect">
            <a:avLst/>
          </a:prstGeom>
        </p:spPr>
      </p:pic>
      <p:sp>
        <p:nvSpPr>
          <p:cNvPr id="3" name="TextBox 2">
            <a:extLst>
              <a:ext uri="{FF2B5EF4-FFF2-40B4-BE49-F238E27FC236}">
                <a16:creationId xmlns:a16="http://schemas.microsoft.com/office/drawing/2014/main" id="{AD56EE2F-6776-45FE-B9C3-DB60B1083FB4}"/>
              </a:ext>
            </a:extLst>
          </p:cNvPr>
          <p:cNvSpPr txBox="1"/>
          <p:nvPr/>
        </p:nvSpPr>
        <p:spPr>
          <a:xfrm>
            <a:off x="1346200" y="1524000"/>
            <a:ext cx="2654300" cy="400110"/>
          </a:xfrm>
          <a:prstGeom prst="rect">
            <a:avLst/>
          </a:prstGeom>
          <a:noFill/>
        </p:spPr>
        <p:txBody>
          <a:bodyPr wrap="square" rtlCol="0">
            <a:spAutoFit/>
          </a:bodyPr>
          <a:lstStyle/>
          <a:p>
            <a:r>
              <a:rPr lang="en-US" sz="2000" b="1" dirty="0"/>
              <a:t>Form Pairings</a:t>
            </a:r>
          </a:p>
        </p:txBody>
      </p:sp>
      <p:cxnSp>
        <p:nvCxnSpPr>
          <p:cNvPr id="7" name="Straight Arrow Connector 6">
            <a:extLst>
              <a:ext uri="{FF2B5EF4-FFF2-40B4-BE49-F238E27FC236}">
                <a16:creationId xmlns:a16="http://schemas.microsoft.com/office/drawing/2014/main" id="{A3E0E52D-0972-45C8-9C05-BE6E103B6C31}"/>
              </a:ext>
            </a:extLst>
          </p:cNvPr>
          <p:cNvCxnSpPr>
            <a:cxnSpLocks/>
            <a:stCxn id="8" idx="2"/>
            <a:endCxn id="29" idx="0"/>
          </p:cNvCxnSpPr>
          <p:nvPr/>
        </p:nvCxnSpPr>
        <p:spPr>
          <a:xfrm flipH="1">
            <a:off x="1942272" y="2712244"/>
            <a:ext cx="305628" cy="2005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43343F3-6C57-4A6B-984B-9BC721120BA3}"/>
              </a:ext>
            </a:extLst>
          </p:cNvPr>
          <p:cNvCxnSpPr>
            <a:cxnSpLocks/>
            <a:stCxn id="41" idx="2"/>
            <a:endCxn id="44" idx="0"/>
          </p:cNvCxnSpPr>
          <p:nvPr/>
        </p:nvCxnSpPr>
        <p:spPr>
          <a:xfrm flipH="1">
            <a:off x="2682967" y="2712244"/>
            <a:ext cx="3263165" cy="1999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text, clipart&#10;&#10;Description automatically generated">
            <a:extLst>
              <a:ext uri="{FF2B5EF4-FFF2-40B4-BE49-F238E27FC236}">
                <a16:creationId xmlns:a16="http://schemas.microsoft.com/office/drawing/2014/main" id="{629E6958-D2EA-4880-B24F-2D227F838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7472" y="4717394"/>
            <a:ext cx="609600" cy="609600"/>
          </a:xfrm>
          <a:prstGeom prst="rect">
            <a:avLst/>
          </a:prstGeom>
        </p:spPr>
      </p:pic>
      <p:cxnSp>
        <p:nvCxnSpPr>
          <p:cNvPr id="21" name="Straight Arrow Connector 20">
            <a:extLst>
              <a:ext uri="{FF2B5EF4-FFF2-40B4-BE49-F238E27FC236}">
                <a16:creationId xmlns:a16="http://schemas.microsoft.com/office/drawing/2014/main" id="{62E3BBE5-94CB-42BE-A45A-55B3E83A57D0}"/>
              </a:ext>
            </a:extLst>
          </p:cNvPr>
          <p:cNvCxnSpPr>
            <a:cxnSpLocks/>
            <a:stCxn id="8" idx="2"/>
            <a:endCxn id="39" idx="0"/>
          </p:cNvCxnSpPr>
          <p:nvPr/>
        </p:nvCxnSpPr>
        <p:spPr>
          <a:xfrm>
            <a:off x="2247900" y="2712244"/>
            <a:ext cx="1349881" cy="2002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B1EE1F0-26A0-455C-98A8-99CDDDDA3995}"/>
              </a:ext>
            </a:extLst>
          </p:cNvPr>
          <p:cNvCxnSpPr>
            <a:cxnSpLocks/>
            <a:stCxn id="38" idx="2"/>
            <a:endCxn id="47" idx="0"/>
          </p:cNvCxnSpPr>
          <p:nvPr/>
        </p:nvCxnSpPr>
        <p:spPr>
          <a:xfrm flipH="1">
            <a:off x="4330749" y="2712244"/>
            <a:ext cx="2591148" cy="1994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 name="Picture 38" descr="A picture containing text, clipart&#10;&#10;Description automatically generated">
            <a:extLst>
              <a:ext uri="{FF2B5EF4-FFF2-40B4-BE49-F238E27FC236}">
                <a16:creationId xmlns:a16="http://schemas.microsoft.com/office/drawing/2014/main" id="{E51F12A6-D6E6-46B4-BDF4-4AA4A55D5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2981" y="4714616"/>
            <a:ext cx="609600" cy="609600"/>
          </a:xfrm>
          <a:prstGeom prst="rect">
            <a:avLst/>
          </a:prstGeom>
        </p:spPr>
      </p:pic>
      <p:pic>
        <p:nvPicPr>
          <p:cNvPr id="53" name="Picture 52" descr="A picture containing text, clipart&#10;&#10;Description automatically generated">
            <a:extLst>
              <a:ext uri="{FF2B5EF4-FFF2-40B4-BE49-F238E27FC236}">
                <a16:creationId xmlns:a16="http://schemas.microsoft.com/office/drawing/2014/main" id="{FD2B231F-B84B-4D0A-B054-99DD6C171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307" y="4714616"/>
            <a:ext cx="609600" cy="609600"/>
          </a:xfrm>
          <a:prstGeom prst="rect">
            <a:avLst/>
          </a:prstGeom>
        </p:spPr>
      </p:pic>
      <p:pic>
        <p:nvPicPr>
          <p:cNvPr id="54" name="Picture 53" descr="A picture containing text, clipart&#10;&#10;Description automatically generated">
            <a:extLst>
              <a:ext uri="{FF2B5EF4-FFF2-40B4-BE49-F238E27FC236}">
                <a16:creationId xmlns:a16="http://schemas.microsoft.com/office/drawing/2014/main" id="{E01C2369-782C-42A9-A1B7-0FD16C7E8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8974" y="4721204"/>
            <a:ext cx="609600" cy="609600"/>
          </a:xfrm>
          <a:prstGeom prst="rect">
            <a:avLst/>
          </a:prstGeom>
        </p:spPr>
      </p:pic>
      <p:pic>
        <p:nvPicPr>
          <p:cNvPr id="55" name="Picture 54" descr="A picture containing text, clipart&#10;&#10;Description automatically generated">
            <a:extLst>
              <a:ext uri="{FF2B5EF4-FFF2-40B4-BE49-F238E27FC236}">
                <a16:creationId xmlns:a16="http://schemas.microsoft.com/office/drawing/2014/main" id="{2D3ECF86-CBE3-4440-9C32-A62A8D7EF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7297" y="4714616"/>
            <a:ext cx="609600" cy="609600"/>
          </a:xfrm>
          <a:prstGeom prst="rect">
            <a:avLst/>
          </a:prstGeom>
        </p:spPr>
      </p:pic>
      <p:cxnSp>
        <p:nvCxnSpPr>
          <p:cNvPr id="60" name="Straight Arrow Connector 59">
            <a:extLst>
              <a:ext uri="{FF2B5EF4-FFF2-40B4-BE49-F238E27FC236}">
                <a16:creationId xmlns:a16="http://schemas.microsoft.com/office/drawing/2014/main" id="{E9371437-36E0-4801-B86F-1C4E859FA50B}"/>
              </a:ext>
            </a:extLst>
          </p:cNvPr>
          <p:cNvCxnSpPr>
            <a:stCxn id="8" idx="2"/>
            <a:endCxn id="53" idx="0"/>
          </p:cNvCxnSpPr>
          <p:nvPr/>
        </p:nvCxnSpPr>
        <p:spPr>
          <a:xfrm>
            <a:off x="2247900" y="2712244"/>
            <a:ext cx="3138207" cy="2002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B299E2F-5BB0-42F9-B306-997C3948BEF4}"/>
              </a:ext>
            </a:extLst>
          </p:cNvPr>
          <p:cNvCxnSpPr>
            <a:stCxn id="8" idx="2"/>
            <a:endCxn id="54" idx="0"/>
          </p:cNvCxnSpPr>
          <p:nvPr/>
        </p:nvCxnSpPr>
        <p:spPr>
          <a:xfrm>
            <a:off x="2247900" y="2712244"/>
            <a:ext cx="5145874" cy="2008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9496E93-4457-43D3-AC40-125D8CC094D2}"/>
              </a:ext>
            </a:extLst>
          </p:cNvPr>
          <p:cNvCxnSpPr>
            <a:cxnSpLocks/>
            <a:stCxn id="8" idx="2"/>
            <a:endCxn id="55" idx="0"/>
          </p:cNvCxnSpPr>
          <p:nvPr/>
        </p:nvCxnSpPr>
        <p:spPr>
          <a:xfrm>
            <a:off x="2247900" y="2712244"/>
            <a:ext cx="6954197" cy="2002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9FDA040-C282-49A0-8524-ED58C0582807}"/>
              </a:ext>
            </a:extLst>
          </p:cNvPr>
          <p:cNvCxnSpPr>
            <a:cxnSpLocks/>
            <a:stCxn id="37" idx="2"/>
            <a:endCxn id="49" idx="0"/>
          </p:cNvCxnSpPr>
          <p:nvPr/>
        </p:nvCxnSpPr>
        <p:spPr>
          <a:xfrm flipH="1">
            <a:off x="6098771" y="2695168"/>
            <a:ext cx="1805296" cy="201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CBEB6B7-FDB7-4E8B-85E3-E6B9C1CAA922}"/>
              </a:ext>
            </a:extLst>
          </p:cNvPr>
          <p:cNvCxnSpPr>
            <a:cxnSpLocks/>
            <a:stCxn id="36" idx="2"/>
            <a:endCxn id="51" idx="0"/>
          </p:cNvCxnSpPr>
          <p:nvPr/>
        </p:nvCxnSpPr>
        <p:spPr>
          <a:xfrm flipH="1">
            <a:off x="8111939" y="2695168"/>
            <a:ext cx="774298" cy="2002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10BE5EA-97E8-4C37-AD08-4AB7D9C0E586}"/>
              </a:ext>
            </a:extLst>
          </p:cNvPr>
          <p:cNvCxnSpPr>
            <a:cxnSpLocks/>
            <a:stCxn id="35" idx="2"/>
            <a:endCxn id="59" idx="0"/>
          </p:cNvCxnSpPr>
          <p:nvPr/>
        </p:nvCxnSpPr>
        <p:spPr>
          <a:xfrm flipH="1">
            <a:off x="9909202" y="2695168"/>
            <a:ext cx="22595" cy="2002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4EC02D7-A16C-4D60-A6FD-B69DE9BE170A}"/>
              </a:ext>
            </a:extLst>
          </p:cNvPr>
          <p:cNvGrpSpPr/>
          <p:nvPr/>
        </p:nvGrpSpPr>
        <p:grpSpPr>
          <a:xfrm>
            <a:off x="5641332" y="2085568"/>
            <a:ext cx="4595265" cy="626676"/>
            <a:chOff x="5653635" y="3411924"/>
            <a:chExt cx="4595265" cy="626676"/>
          </a:xfrm>
        </p:grpSpPr>
        <p:pic>
          <p:nvPicPr>
            <p:cNvPr id="35" name="Picture 34" descr="A white letter on a black background&#10;&#10;Description automatically generated with medium confidence">
              <a:extLst>
                <a:ext uri="{FF2B5EF4-FFF2-40B4-BE49-F238E27FC236}">
                  <a16:creationId xmlns:a16="http://schemas.microsoft.com/office/drawing/2014/main" id="{9D4C8180-C276-480B-BFD4-03CD6EFAD2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9300" y="3411924"/>
              <a:ext cx="609600" cy="609600"/>
            </a:xfrm>
            <a:prstGeom prst="rect">
              <a:avLst/>
            </a:prstGeom>
          </p:spPr>
        </p:pic>
        <p:pic>
          <p:nvPicPr>
            <p:cNvPr id="36" name="Picture 35" descr="A white letter on a black background&#10;&#10;Description automatically generated with medium confidence">
              <a:extLst>
                <a:ext uri="{FF2B5EF4-FFF2-40B4-BE49-F238E27FC236}">
                  <a16:creationId xmlns:a16="http://schemas.microsoft.com/office/drawing/2014/main" id="{29B6E8E2-2A71-4529-ADDD-D31348EA8A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93740" y="3411924"/>
              <a:ext cx="609600" cy="609600"/>
            </a:xfrm>
            <a:prstGeom prst="rect">
              <a:avLst/>
            </a:prstGeom>
          </p:spPr>
        </p:pic>
        <p:pic>
          <p:nvPicPr>
            <p:cNvPr id="37" name="Picture 36" descr="A white letter on a black background&#10;&#10;Description automatically generated with low confidence">
              <a:extLst>
                <a:ext uri="{FF2B5EF4-FFF2-40B4-BE49-F238E27FC236}">
                  <a16:creationId xmlns:a16="http://schemas.microsoft.com/office/drawing/2014/main" id="{E7B8570E-2D8E-4DB6-8A3A-19890C8C5B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1570" y="3411924"/>
              <a:ext cx="609600" cy="609600"/>
            </a:xfrm>
            <a:prstGeom prst="rect">
              <a:avLst/>
            </a:prstGeom>
          </p:spPr>
        </p:pic>
        <p:pic>
          <p:nvPicPr>
            <p:cNvPr id="38" name="Picture 37" descr="A white letter on a black background&#10;&#10;Description automatically generated with low confidence">
              <a:extLst>
                <a:ext uri="{FF2B5EF4-FFF2-40B4-BE49-F238E27FC236}">
                  <a16:creationId xmlns:a16="http://schemas.microsoft.com/office/drawing/2014/main" id="{23C24246-8875-4271-B682-35C8724D22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9400" y="3429000"/>
              <a:ext cx="609600" cy="609600"/>
            </a:xfrm>
            <a:prstGeom prst="rect">
              <a:avLst/>
            </a:prstGeom>
          </p:spPr>
        </p:pic>
        <p:pic>
          <p:nvPicPr>
            <p:cNvPr id="41" name="Picture 40" descr="A white letter on a black background&#10;&#10;Description automatically generated with medium confidence">
              <a:extLst>
                <a:ext uri="{FF2B5EF4-FFF2-40B4-BE49-F238E27FC236}">
                  <a16:creationId xmlns:a16="http://schemas.microsoft.com/office/drawing/2014/main" id="{902D62CC-2037-413B-BF10-5888101BD7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53635" y="3429000"/>
              <a:ext cx="609600" cy="609600"/>
            </a:xfrm>
            <a:prstGeom prst="rect">
              <a:avLst/>
            </a:prstGeom>
          </p:spPr>
        </p:pic>
      </p:grpSp>
      <p:pic>
        <p:nvPicPr>
          <p:cNvPr id="44" name="Picture 43" descr="A white letter on a black background&#10;&#10;Description automatically generated with medium confidence">
            <a:extLst>
              <a:ext uri="{FF2B5EF4-FFF2-40B4-BE49-F238E27FC236}">
                <a16:creationId xmlns:a16="http://schemas.microsoft.com/office/drawing/2014/main" id="{4B238A37-78F8-47B1-8E05-C4D7D0D28F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78167" y="4711322"/>
            <a:ext cx="609600" cy="609600"/>
          </a:xfrm>
          <a:prstGeom prst="rect">
            <a:avLst/>
          </a:prstGeom>
        </p:spPr>
      </p:pic>
      <p:pic>
        <p:nvPicPr>
          <p:cNvPr id="47" name="Picture 46" descr="A white letter on a black background&#10;&#10;Description automatically generated with low confidence">
            <a:extLst>
              <a:ext uri="{FF2B5EF4-FFF2-40B4-BE49-F238E27FC236}">
                <a16:creationId xmlns:a16="http://schemas.microsoft.com/office/drawing/2014/main" id="{67F19A16-12A2-4806-86BA-64A92A53E2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25949" y="4706381"/>
            <a:ext cx="609600" cy="609600"/>
          </a:xfrm>
          <a:prstGeom prst="rect">
            <a:avLst/>
          </a:prstGeom>
        </p:spPr>
      </p:pic>
      <p:pic>
        <p:nvPicPr>
          <p:cNvPr id="49" name="Picture 48" descr="A white letter on a black background&#10;&#10;Description automatically generated with low confidence">
            <a:extLst>
              <a:ext uri="{FF2B5EF4-FFF2-40B4-BE49-F238E27FC236}">
                <a16:creationId xmlns:a16="http://schemas.microsoft.com/office/drawing/2014/main" id="{42782F8F-7B2E-4ABE-A4E3-9C1723945A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3971" y="4714616"/>
            <a:ext cx="609600" cy="609600"/>
          </a:xfrm>
          <a:prstGeom prst="rect">
            <a:avLst/>
          </a:prstGeom>
        </p:spPr>
      </p:pic>
      <p:pic>
        <p:nvPicPr>
          <p:cNvPr id="51" name="Picture 50" descr="A white letter on a black background&#10;&#10;Description automatically generated with medium confidence">
            <a:extLst>
              <a:ext uri="{FF2B5EF4-FFF2-40B4-BE49-F238E27FC236}">
                <a16:creationId xmlns:a16="http://schemas.microsoft.com/office/drawing/2014/main" id="{BC02B619-3AAA-4C77-8A01-7BA084DBB1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7139" y="4697540"/>
            <a:ext cx="609600" cy="609600"/>
          </a:xfrm>
          <a:prstGeom prst="rect">
            <a:avLst/>
          </a:prstGeom>
        </p:spPr>
      </p:pic>
      <p:pic>
        <p:nvPicPr>
          <p:cNvPr id="59" name="Picture 58" descr="A white letter on a black background&#10;&#10;Description automatically generated with medium confidence">
            <a:extLst>
              <a:ext uri="{FF2B5EF4-FFF2-40B4-BE49-F238E27FC236}">
                <a16:creationId xmlns:a16="http://schemas.microsoft.com/office/drawing/2014/main" id="{8F47E78D-4A19-487F-A695-45992EECDF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4402" y="4697540"/>
            <a:ext cx="609600" cy="609600"/>
          </a:xfrm>
          <a:prstGeom prst="rect">
            <a:avLst/>
          </a:prstGeom>
        </p:spPr>
      </p:pic>
    </p:spTree>
    <p:extLst>
      <p:ext uri="{BB962C8B-B14F-4D97-AF65-F5344CB8AC3E}">
        <p14:creationId xmlns:p14="http://schemas.microsoft.com/office/powerpoint/2010/main" val="3045392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ACCA4-219D-4F4E-80D2-695354A78AAF}"/>
              </a:ext>
            </a:extLst>
          </p:cNvPr>
          <p:cNvSpPr>
            <a:spLocks noGrp="1"/>
          </p:cNvSpPr>
          <p:nvPr>
            <p:ph type="title"/>
          </p:nvPr>
        </p:nvSpPr>
        <p:spPr>
          <a:xfrm>
            <a:off x="838200" y="365125"/>
            <a:ext cx="10515600" cy="755015"/>
          </a:xfrm>
        </p:spPr>
        <p:txBody>
          <a:bodyPr/>
          <a:lstStyle/>
          <a:p>
            <a:pPr algn="ctr"/>
            <a:r>
              <a:rPr lang="en-US" dirty="0"/>
              <a:t>Outline</a:t>
            </a:r>
          </a:p>
        </p:txBody>
      </p:sp>
      <p:sp>
        <p:nvSpPr>
          <p:cNvPr id="3" name="Content Placeholder 2">
            <a:extLst>
              <a:ext uri="{FF2B5EF4-FFF2-40B4-BE49-F238E27FC236}">
                <a16:creationId xmlns:a16="http://schemas.microsoft.com/office/drawing/2014/main" id="{67D4B29E-7C2C-4D17-9C07-A61E5F89CA18}"/>
              </a:ext>
            </a:extLst>
          </p:cNvPr>
          <p:cNvSpPr>
            <a:spLocks noGrp="1"/>
          </p:cNvSpPr>
          <p:nvPr>
            <p:ph idx="1"/>
          </p:nvPr>
        </p:nvSpPr>
        <p:spPr>
          <a:xfrm>
            <a:off x="838200" y="1460500"/>
            <a:ext cx="10515600" cy="4351338"/>
          </a:xfrm>
        </p:spPr>
        <p:txBody>
          <a:bodyPr>
            <a:normAutofit fontScale="85000" lnSpcReduction="20000"/>
          </a:bodyPr>
          <a:lstStyle/>
          <a:p>
            <a:r>
              <a:rPr lang="en-US" dirty="0"/>
              <a:t>Introduction</a:t>
            </a:r>
          </a:p>
          <a:p>
            <a:pPr lvl="1"/>
            <a:r>
              <a:rPr lang="en-US" dirty="0"/>
              <a:t>Indoor Occupancy Detection</a:t>
            </a:r>
          </a:p>
          <a:p>
            <a:pPr lvl="1"/>
            <a:r>
              <a:rPr lang="en-US" dirty="0"/>
              <a:t>Vulnerabilities in indoor occupancy detection</a:t>
            </a:r>
          </a:p>
          <a:p>
            <a:r>
              <a:rPr lang="en-US" dirty="0"/>
              <a:t>Basic concepts</a:t>
            </a:r>
          </a:p>
          <a:p>
            <a:pPr lvl="1"/>
            <a:r>
              <a:rPr lang="en-US" dirty="0"/>
              <a:t>Few Shot Learning</a:t>
            </a:r>
          </a:p>
          <a:p>
            <a:pPr lvl="1"/>
            <a:r>
              <a:rPr lang="en-US" dirty="0"/>
              <a:t>Existing Frameworks</a:t>
            </a:r>
          </a:p>
          <a:p>
            <a:pPr lvl="1"/>
            <a:r>
              <a:rPr lang="en-US" dirty="0"/>
              <a:t>Siamese Neural Networks</a:t>
            </a:r>
          </a:p>
          <a:p>
            <a:pPr lvl="1"/>
            <a:r>
              <a:rPr lang="en-US" dirty="0"/>
              <a:t>Expectation Maximization concept</a:t>
            </a:r>
          </a:p>
          <a:p>
            <a:r>
              <a:rPr lang="en-US" dirty="0"/>
              <a:t>Few Shot Occupancy Detection Framework</a:t>
            </a:r>
          </a:p>
          <a:p>
            <a:pPr lvl="1"/>
            <a:r>
              <a:rPr lang="en-US" dirty="0"/>
              <a:t>Detailed Working Explanation</a:t>
            </a:r>
          </a:p>
          <a:p>
            <a:pPr lvl="1"/>
            <a:r>
              <a:rPr lang="en-US" dirty="0"/>
              <a:t>Framework summary</a:t>
            </a:r>
          </a:p>
          <a:p>
            <a:r>
              <a:rPr lang="en-US" dirty="0"/>
              <a:t>Application</a:t>
            </a:r>
          </a:p>
          <a:p>
            <a:pPr lvl="1"/>
            <a:r>
              <a:rPr lang="en-US" dirty="0"/>
              <a:t>Privacy Preserving Data Collection and Results</a:t>
            </a:r>
          </a:p>
          <a:p>
            <a:pPr lvl="1"/>
            <a:r>
              <a:rPr lang="en-US" dirty="0"/>
              <a:t>Benchmark comparison with other approaches</a:t>
            </a:r>
          </a:p>
          <a:p>
            <a:endParaRPr lang="en-US" dirty="0"/>
          </a:p>
          <a:p>
            <a:pPr lvl="1"/>
            <a:endParaRPr lang="en-US" dirty="0"/>
          </a:p>
        </p:txBody>
      </p:sp>
      <p:sp>
        <p:nvSpPr>
          <p:cNvPr id="4" name="Slide Number Placeholder 3">
            <a:extLst>
              <a:ext uri="{FF2B5EF4-FFF2-40B4-BE49-F238E27FC236}">
                <a16:creationId xmlns:a16="http://schemas.microsoft.com/office/drawing/2014/main" id="{364E159F-E428-42BD-9EF6-60FE0F5F515C}"/>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2</a:t>
            </a:fld>
            <a:endParaRPr lang="en-US" dirty="0">
              <a:solidFill>
                <a:schemeClr val="bg1"/>
              </a:solidFill>
            </a:endParaRPr>
          </a:p>
        </p:txBody>
      </p:sp>
    </p:spTree>
    <p:extLst>
      <p:ext uri="{BB962C8B-B14F-4D97-AF65-F5344CB8AC3E}">
        <p14:creationId xmlns:p14="http://schemas.microsoft.com/office/powerpoint/2010/main" val="973565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C8CB6-5981-486E-A49D-C0A1F4719B2E}"/>
              </a:ext>
            </a:extLst>
          </p:cNvPr>
          <p:cNvSpPr>
            <a:spLocks noGrp="1"/>
          </p:cNvSpPr>
          <p:nvPr>
            <p:ph type="title"/>
          </p:nvPr>
        </p:nvSpPr>
        <p:spPr/>
        <p:txBody>
          <a:bodyPr/>
          <a:lstStyle/>
          <a:p>
            <a:pPr algn="ctr"/>
            <a:r>
              <a:rPr lang="en-US" dirty="0"/>
              <a:t>Few Shot Clustering Framework (E-step) </a:t>
            </a:r>
          </a:p>
        </p:txBody>
      </p:sp>
      <p:sp>
        <p:nvSpPr>
          <p:cNvPr id="4" name="Slide Number Placeholder 3">
            <a:extLst>
              <a:ext uri="{FF2B5EF4-FFF2-40B4-BE49-F238E27FC236}">
                <a16:creationId xmlns:a16="http://schemas.microsoft.com/office/drawing/2014/main" id="{F8408D62-0EF0-4C33-8332-AE5E278954BA}"/>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20</a:t>
            </a:fld>
            <a:endParaRPr lang="en-US" dirty="0">
              <a:solidFill>
                <a:schemeClr val="bg1"/>
              </a:solidFill>
            </a:endParaRPr>
          </a:p>
        </p:txBody>
      </p:sp>
      <p:sp>
        <p:nvSpPr>
          <p:cNvPr id="3" name="TextBox 2">
            <a:extLst>
              <a:ext uri="{FF2B5EF4-FFF2-40B4-BE49-F238E27FC236}">
                <a16:creationId xmlns:a16="http://schemas.microsoft.com/office/drawing/2014/main" id="{AD56EE2F-6776-45FE-B9C3-DB60B1083FB4}"/>
              </a:ext>
            </a:extLst>
          </p:cNvPr>
          <p:cNvSpPr txBox="1"/>
          <p:nvPr/>
        </p:nvSpPr>
        <p:spPr>
          <a:xfrm>
            <a:off x="4942858" y="5792096"/>
            <a:ext cx="2654300" cy="400110"/>
          </a:xfrm>
          <a:prstGeom prst="rect">
            <a:avLst/>
          </a:prstGeom>
          <a:noFill/>
        </p:spPr>
        <p:txBody>
          <a:bodyPr wrap="square" rtlCol="0">
            <a:spAutoFit/>
          </a:bodyPr>
          <a:lstStyle/>
          <a:p>
            <a:pPr algn="ctr"/>
            <a:r>
              <a:rPr lang="en-US" sz="2000" b="1" dirty="0"/>
              <a:t>Pairing Table</a:t>
            </a:r>
          </a:p>
        </p:txBody>
      </p:sp>
      <p:pic>
        <p:nvPicPr>
          <p:cNvPr id="34" name="Picture 33" descr="A picture containing text, clipart&#10;&#10;Description automatically generated">
            <a:extLst>
              <a:ext uri="{FF2B5EF4-FFF2-40B4-BE49-F238E27FC236}">
                <a16:creationId xmlns:a16="http://schemas.microsoft.com/office/drawing/2014/main" id="{DE6DA1FA-A8ED-4D18-B8C6-2270FAFF4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675" y="1950106"/>
            <a:ext cx="609600" cy="609600"/>
          </a:xfrm>
          <a:prstGeom prst="rect">
            <a:avLst/>
          </a:prstGeom>
        </p:spPr>
      </p:pic>
      <p:pic>
        <p:nvPicPr>
          <p:cNvPr id="40" name="Picture 39" descr="A white circle with a black background&#10;&#10;Description automatically generated with medium confidence">
            <a:extLst>
              <a:ext uri="{FF2B5EF4-FFF2-40B4-BE49-F238E27FC236}">
                <a16:creationId xmlns:a16="http://schemas.microsoft.com/office/drawing/2014/main" id="{966A779D-EAAC-4D2F-98C0-541F57F88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316" y="1944132"/>
            <a:ext cx="609600" cy="609600"/>
          </a:xfrm>
          <a:prstGeom prst="rect">
            <a:avLst/>
          </a:prstGeom>
        </p:spPr>
      </p:pic>
      <p:pic>
        <p:nvPicPr>
          <p:cNvPr id="42" name="Picture 41" descr="A picture containing text, clipart&#10;&#10;Description automatically generated">
            <a:extLst>
              <a:ext uri="{FF2B5EF4-FFF2-40B4-BE49-F238E27FC236}">
                <a16:creationId xmlns:a16="http://schemas.microsoft.com/office/drawing/2014/main" id="{CEF058CA-317E-4967-A056-4215E3D89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449" y="1956969"/>
            <a:ext cx="609600" cy="609600"/>
          </a:xfrm>
          <a:prstGeom prst="rect">
            <a:avLst/>
          </a:prstGeom>
        </p:spPr>
      </p:pic>
      <p:pic>
        <p:nvPicPr>
          <p:cNvPr id="43" name="Picture 42" descr="A picture containing text&#10;&#10;Description automatically generated">
            <a:extLst>
              <a:ext uri="{FF2B5EF4-FFF2-40B4-BE49-F238E27FC236}">
                <a16:creationId xmlns:a16="http://schemas.microsoft.com/office/drawing/2014/main" id="{9FE4C541-29A9-41E4-BA72-37DB8D00D1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352" y="1956969"/>
            <a:ext cx="609600" cy="609600"/>
          </a:xfrm>
          <a:prstGeom prst="rect">
            <a:avLst/>
          </a:prstGeom>
        </p:spPr>
      </p:pic>
      <p:pic>
        <p:nvPicPr>
          <p:cNvPr id="45" name="Picture 44" descr="A picture containing text, clipart&#10;&#10;Description automatically generated">
            <a:extLst>
              <a:ext uri="{FF2B5EF4-FFF2-40B4-BE49-F238E27FC236}">
                <a16:creationId xmlns:a16="http://schemas.microsoft.com/office/drawing/2014/main" id="{F37CCF98-616C-46DF-9862-83790F11D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3065" y="1965859"/>
            <a:ext cx="609600" cy="609600"/>
          </a:xfrm>
          <a:prstGeom prst="rect">
            <a:avLst/>
          </a:prstGeom>
        </p:spPr>
      </p:pic>
      <p:pic>
        <p:nvPicPr>
          <p:cNvPr id="46" name="Picture 45" descr="A picture containing text, clipart&#10;&#10;Description automatically generated">
            <a:extLst>
              <a:ext uri="{FF2B5EF4-FFF2-40B4-BE49-F238E27FC236}">
                <a16:creationId xmlns:a16="http://schemas.microsoft.com/office/drawing/2014/main" id="{0B1022DE-362E-46F5-9AE1-8FBB7FF0E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419" y="1953022"/>
            <a:ext cx="609600" cy="609600"/>
          </a:xfrm>
          <a:prstGeom prst="rect">
            <a:avLst/>
          </a:prstGeom>
        </p:spPr>
      </p:pic>
      <p:pic>
        <p:nvPicPr>
          <p:cNvPr id="48" name="Picture 47" descr="A picture containing text, clipart&#10;&#10;Description automatically generated">
            <a:extLst>
              <a:ext uri="{FF2B5EF4-FFF2-40B4-BE49-F238E27FC236}">
                <a16:creationId xmlns:a16="http://schemas.microsoft.com/office/drawing/2014/main" id="{7D7EBF79-FD14-449B-B6E0-CB7E3C16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773" y="1947048"/>
            <a:ext cx="609600" cy="609600"/>
          </a:xfrm>
          <a:prstGeom prst="rect">
            <a:avLst/>
          </a:prstGeom>
        </p:spPr>
      </p:pic>
      <p:pic>
        <p:nvPicPr>
          <p:cNvPr id="50" name="Picture 49" descr="A white circle with a black background&#10;&#10;Description automatically generated with medium confidence">
            <a:extLst>
              <a:ext uri="{FF2B5EF4-FFF2-40B4-BE49-F238E27FC236}">
                <a16:creationId xmlns:a16="http://schemas.microsoft.com/office/drawing/2014/main" id="{0BC48BBC-21D9-4818-AFCA-9980F29A11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0706" y="1961912"/>
            <a:ext cx="609600" cy="609600"/>
          </a:xfrm>
          <a:prstGeom prst="rect">
            <a:avLst/>
          </a:prstGeom>
        </p:spPr>
      </p:pic>
      <p:pic>
        <p:nvPicPr>
          <p:cNvPr id="52" name="Picture 51" descr="A white circle with a black background&#10;&#10;Description automatically generated with low confidence">
            <a:extLst>
              <a:ext uri="{FF2B5EF4-FFF2-40B4-BE49-F238E27FC236}">
                <a16:creationId xmlns:a16="http://schemas.microsoft.com/office/drawing/2014/main" id="{FEE1C370-18BA-48D9-9CEA-736A6F9A65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9060" y="1944132"/>
            <a:ext cx="609600" cy="609600"/>
          </a:xfrm>
          <a:prstGeom prst="rect">
            <a:avLst/>
          </a:prstGeom>
        </p:spPr>
      </p:pic>
      <p:pic>
        <p:nvPicPr>
          <p:cNvPr id="56" name="Picture 55" descr="A white circle with a black background&#10;&#10;Description automatically generated with medium confidence">
            <a:extLst>
              <a:ext uri="{FF2B5EF4-FFF2-40B4-BE49-F238E27FC236}">
                <a16:creationId xmlns:a16="http://schemas.microsoft.com/office/drawing/2014/main" id="{7F8E9270-018C-457E-984F-CA00037EBC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30554" y="1944132"/>
            <a:ext cx="609600" cy="609600"/>
          </a:xfrm>
          <a:prstGeom prst="rect">
            <a:avLst/>
          </a:prstGeom>
        </p:spPr>
      </p:pic>
      <p:pic>
        <p:nvPicPr>
          <p:cNvPr id="57" name="Picture 56" descr="A picture containing text, clipart&#10;&#10;Description automatically generated">
            <a:extLst>
              <a:ext uri="{FF2B5EF4-FFF2-40B4-BE49-F238E27FC236}">
                <a16:creationId xmlns:a16="http://schemas.microsoft.com/office/drawing/2014/main" id="{69DE4226-074B-4F1C-B47C-FEB6E6425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821" y="1949654"/>
            <a:ext cx="609600" cy="609600"/>
          </a:xfrm>
          <a:prstGeom prst="rect">
            <a:avLst/>
          </a:prstGeom>
        </p:spPr>
      </p:pic>
      <p:pic>
        <p:nvPicPr>
          <p:cNvPr id="58" name="Picture 57" descr="A picture containing text, clipart&#10;&#10;Description automatically generated">
            <a:extLst>
              <a:ext uri="{FF2B5EF4-FFF2-40B4-BE49-F238E27FC236}">
                <a16:creationId xmlns:a16="http://schemas.microsoft.com/office/drawing/2014/main" id="{3702D777-9B94-4DCE-879F-1620AF0BC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918" y="1949654"/>
            <a:ext cx="609600" cy="609600"/>
          </a:xfrm>
          <a:prstGeom prst="rect">
            <a:avLst/>
          </a:prstGeom>
        </p:spPr>
      </p:pic>
      <p:pic>
        <p:nvPicPr>
          <p:cNvPr id="61" name="Picture 60" descr="A picture containing text, clipart&#10;&#10;Description automatically generated">
            <a:extLst>
              <a:ext uri="{FF2B5EF4-FFF2-40B4-BE49-F238E27FC236}">
                <a16:creationId xmlns:a16="http://schemas.microsoft.com/office/drawing/2014/main" id="{9F288BD9-395C-4E9A-9BB4-94D9DED7B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7860" y="1949654"/>
            <a:ext cx="609600" cy="609600"/>
          </a:xfrm>
          <a:prstGeom prst="rect">
            <a:avLst/>
          </a:prstGeom>
        </p:spPr>
      </p:pic>
      <p:pic>
        <p:nvPicPr>
          <p:cNvPr id="63" name="Picture 62" descr="A picture containing text, clipart&#10;&#10;Description automatically generated">
            <a:extLst>
              <a:ext uri="{FF2B5EF4-FFF2-40B4-BE49-F238E27FC236}">
                <a16:creationId xmlns:a16="http://schemas.microsoft.com/office/drawing/2014/main" id="{0A3BDBF4-E15D-45F6-8857-F6011E797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2136" y="1944247"/>
            <a:ext cx="609600" cy="609600"/>
          </a:xfrm>
          <a:prstGeom prst="rect">
            <a:avLst/>
          </a:prstGeom>
        </p:spPr>
      </p:pic>
      <p:pic>
        <p:nvPicPr>
          <p:cNvPr id="65" name="Picture 64" descr="A picture containing text, clipart&#10;&#10;Description automatically generated">
            <a:extLst>
              <a:ext uri="{FF2B5EF4-FFF2-40B4-BE49-F238E27FC236}">
                <a16:creationId xmlns:a16="http://schemas.microsoft.com/office/drawing/2014/main" id="{CD18437B-3BEB-43CE-A053-A3CD9FC92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4256" y="1935357"/>
            <a:ext cx="609600" cy="609600"/>
          </a:xfrm>
          <a:prstGeom prst="rect">
            <a:avLst/>
          </a:prstGeom>
        </p:spPr>
      </p:pic>
      <p:pic>
        <p:nvPicPr>
          <p:cNvPr id="66" name="Picture 65" descr="A white letter on a black background&#10;&#10;Description automatically generated with medium confidence">
            <a:extLst>
              <a:ext uri="{FF2B5EF4-FFF2-40B4-BE49-F238E27FC236}">
                <a16:creationId xmlns:a16="http://schemas.microsoft.com/office/drawing/2014/main" id="{B7F58144-43C7-4FF6-B31F-78D42A4B54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29104" y="1949654"/>
            <a:ext cx="609600" cy="609600"/>
          </a:xfrm>
          <a:prstGeom prst="rect">
            <a:avLst/>
          </a:prstGeom>
        </p:spPr>
      </p:pic>
      <p:pic>
        <p:nvPicPr>
          <p:cNvPr id="68" name="Picture 67" descr="A white letter on a black background&#10;&#10;Description automatically generated with low confidence">
            <a:extLst>
              <a:ext uri="{FF2B5EF4-FFF2-40B4-BE49-F238E27FC236}">
                <a16:creationId xmlns:a16="http://schemas.microsoft.com/office/drawing/2014/main" id="{8810AC79-02FD-421C-9530-25D245EDBD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86202" y="1949654"/>
            <a:ext cx="609600" cy="609600"/>
          </a:xfrm>
          <a:prstGeom prst="rect">
            <a:avLst/>
          </a:prstGeom>
        </p:spPr>
      </p:pic>
      <p:pic>
        <p:nvPicPr>
          <p:cNvPr id="70" name="Picture 69" descr="A white letter on a black background&#10;&#10;Description automatically generated with low confidence">
            <a:extLst>
              <a:ext uri="{FF2B5EF4-FFF2-40B4-BE49-F238E27FC236}">
                <a16:creationId xmlns:a16="http://schemas.microsoft.com/office/drawing/2014/main" id="{8746BD2D-4213-497E-9090-ACA840C048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28322" y="1953601"/>
            <a:ext cx="609600" cy="609600"/>
          </a:xfrm>
          <a:prstGeom prst="rect">
            <a:avLst/>
          </a:prstGeom>
        </p:spPr>
      </p:pic>
      <p:pic>
        <p:nvPicPr>
          <p:cNvPr id="72" name="Picture 71" descr="A white letter on a black background&#10;&#10;Description automatically generated with medium confidence">
            <a:extLst>
              <a:ext uri="{FF2B5EF4-FFF2-40B4-BE49-F238E27FC236}">
                <a16:creationId xmlns:a16="http://schemas.microsoft.com/office/drawing/2014/main" id="{FA193F4A-59E0-4B9E-ACA9-0FE5E7C6E6A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89848" y="1935357"/>
            <a:ext cx="609600" cy="609600"/>
          </a:xfrm>
          <a:prstGeom prst="rect">
            <a:avLst/>
          </a:prstGeom>
        </p:spPr>
      </p:pic>
      <p:pic>
        <p:nvPicPr>
          <p:cNvPr id="73" name="Picture 72" descr="A white letter on a black background&#10;&#10;Description automatically generated with medium confidence">
            <a:extLst>
              <a:ext uri="{FF2B5EF4-FFF2-40B4-BE49-F238E27FC236}">
                <a16:creationId xmlns:a16="http://schemas.microsoft.com/office/drawing/2014/main" id="{CF897E19-9092-413B-AC95-B26799E846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31342" y="1935357"/>
            <a:ext cx="609600" cy="609600"/>
          </a:xfrm>
          <a:prstGeom prst="rect">
            <a:avLst/>
          </a:prstGeom>
        </p:spPr>
      </p:pic>
      <p:cxnSp>
        <p:nvCxnSpPr>
          <p:cNvPr id="9" name="Straight Connector 8">
            <a:extLst>
              <a:ext uri="{FF2B5EF4-FFF2-40B4-BE49-F238E27FC236}">
                <a16:creationId xmlns:a16="http://schemas.microsoft.com/office/drawing/2014/main" id="{8D7C3689-612B-4A62-91B5-E2ADD1A1402D}"/>
              </a:ext>
            </a:extLst>
          </p:cNvPr>
          <p:cNvCxnSpPr/>
          <p:nvPr/>
        </p:nvCxnSpPr>
        <p:spPr>
          <a:xfrm>
            <a:off x="6270008" y="1397000"/>
            <a:ext cx="0" cy="440690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74" name="Picture 73" descr="A white circle with a black background&#10;&#10;Description automatically generated with medium confidence">
            <a:extLst>
              <a:ext uri="{FF2B5EF4-FFF2-40B4-BE49-F238E27FC236}">
                <a16:creationId xmlns:a16="http://schemas.microsoft.com/office/drawing/2014/main" id="{061B4D38-64DD-4284-9514-EF00C947B1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675" y="2807176"/>
            <a:ext cx="609600" cy="609600"/>
          </a:xfrm>
          <a:prstGeom prst="rect">
            <a:avLst/>
          </a:prstGeom>
        </p:spPr>
      </p:pic>
      <p:pic>
        <p:nvPicPr>
          <p:cNvPr id="75" name="Picture 74" descr="A white circle with a black background&#10;&#10;Description automatically generated with medium confidence">
            <a:extLst>
              <a:ext uri="{FF2B5EF4-FFF2-40B4-BE49-F238E27FC236}">
                <a16:creationId xmlns:a16="http://schemas.microsoft.com/office/drawing/2014/main" id="{C552589E-E993-445E-88EC-6E3E15223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697" y="2807176"/>
            <a:ext cx="609600" cy="609600"/>
          </a:xfrm>
          <a:prstGeom prst="rect">
            <a:avLst/>
          </a:prstGeom>
        </p:spPr>
      </p:pic>
      <p:pic>
        <p:nvPicPr>
          <p:cNvPr id="76" name="Picture 75" descr="A picture containing text&#10;&#10;Description automatically generated">
            <a:extLst>
              <a:ext uri="{FF2B5EF4-FFF2-40B4-BE49-F238E27FC236}">
                <a16:creationId xmlns:a16="http://schemas.microsoft.com/office/drawing/2014/main" id="{0C3F9BB0-B207-44AC-800D-C19EC6C429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4733" y="2820013"/>
            <a:ext cx="609600" cy="609600"/>
          </a:xfrm>
          <a:prstGeom prst="rect">
            <a:avLst/>
          </a:prstGeom>
        </p:spPr>
      </p:pic>
      <p:pic>
        <p:nvPicPr>
          <p:cNvPr id="77" name="Picture 76" descr="A white circle with a black background&#10;&#10;Description automatically generated with medium confidence">
            <a:extLst>
              <a:ext uri="{FF2B5EF4-FFF2-40B4-BE49-F238E27FC236}">
                <a16:creationId xmlns:a16="http://schemas.microsoft.com/office/drawing/2014/main" id="{6E9F7DA1-9FBE-4391-B01E-47E1D88C24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3087" y="2824956"/>
            <a:ext cx="609600" cy="609600"/>
          </a:xfrm>
          <a:prstGeom prst="rect">
            <a:avLst/>
          </a:prstGeom>
        </p:spPr>
      </p:pic>
      <p:pic>
        <p:nvPicPr>
          <p:cNvPr id="78" name="Picture 77" descr="A white circle with a black background&#10;&#10;Description automatically generated with low confidence">
            <a:extLst>
              <a:ext uri="{FF2B5EF4-FFF2-40B4-BE49-F238E27FC236}">
                <a16:creationId xmlns:a16="http://schemas.microsoft.com/office/drawing/2014/main" id="{DFA5B639-E43D-4274-B2E1-5FE65DBA5E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1441" y="2807176"/>
            <a:ext cx="609600" cy="609600"/>
          </a:xfrm>
          <a:prstGeom prst="rect">
            <a:avLst/>
          </a:prstGeom>
        </p:spPr>
      </p:pic>
      <p:pic>
        <p:nvPicPr>
          <p:cNvPr id="80" name="Picture 79" descr="A white circle with a black background&#10;&#10;Description automatically generated with medium confidence">
            <a:extLst>
              <a:ext uri="{FF2B5EF4-FFF2-40B4-BE49-F238E27FC236}">
                <a16:creationId xmlns:a16="http://schemas.microsoft.com/office/drawing/2014/main" id="{2073570A-1AAE-415F-8855-444523C42C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6933" y="2820013"/>
            <a:ext cx="609600" cy="609600"/>
          </a:xfrm>
          <a:prstGeom prst="rect">
            <a:avLst/>
          </a:prstGeom>
        </p:spPr>
      </p:pic>
      <p:pic>
        <p:nvPicPr>
          <p:cNvPr id="81" name="Picture 80" descr="A white circle with a black background&#10;&#10;Description automatically generated with medium confidence">
            <a:extLst>
              <a:ext uri="{FF2B5EF4-FFF2-40B4-BE49-F238E27FC236}">
                <a16:creationId xmlns:a16="http://schemas.microsoft.com/office/drawing/2014/main" id="{0424F3EB-FFDB-451C-A872-4E7091F413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4242" y="2820013"/>
            <a:ext cx="609600" cy="609600"/>
          </a:xfrm>
          <a:prstGeom prst="rect">
            <a:avLst/>
          </a:prstGeom>
        </p:spPr>
      </p:pic>
      <p:pic>
        <p:nvPicPr>
          <p:cNvPr id="82" name="Picture 81" descr="A white circle with a black background&#10;&#10;Description automatically generated with medium confidence">
            <a:extLst>
              <a:ext uri="{FF2B5EF4-FFF2-40B4-BE49-F238E27FC236}">
                <a16:creationId xmlns:a16="http://schemas.microsoft.com/office/drawing/2014/main" id="{80F76C2C-58D4-4588-BFE6-A03600DE69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0500" y="2807176"/>
            <a:ext cx="609600" cy="609600"/>
          </a:xfrm>
          <a:prstGeom prst="rect">
            <a:avLst/>
          </a:prstGeom>
        </p:spPr>
      </p:pic>
      <p:pic>
        <p:nvPicPr>
          <p:cNvPr id="83" name="Picture 82" descr="A white circle with a black background&#10;&#10;Description automatically generated with medium confidence">
            <a:extLst>
              <a:ext uri="{FF2B5EF4-FFF2-40B4-BE49-F238E27FC236}">
                <a16:creationId xmlns:a16="http://schemas.microsoft.com/office/drawing/2014/main" id="{91497C8E-9844-44C5-AC93-522B75AB50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4846" y="2807176"/>
            <a:ext cx="609600" cy="609600"/>
          </a:xfrm>
          <a:prstGeom prst="rect">
            <a:avLst/>
          </a:prstGeom>
        </p:spPr>
      </p:pic>
      <p:pic>
        <p:nvPicPr>
          <p:cNvPr id="79" name="Picture 78" descr="A white circle with a black background&#10;&#10;Description automatically generated with medium confidence">
            <a:extLst>
              <a:ext uri="{FF2B5EF4-FFF2-40B4-BE49-F238E27FC236}">
                <a16:creationId xmlns:a16="http://schemas.microsoft.com/office/drawing/2014/main" id="{93CD4749-7548-45C3-ACA4-B7FC2D11BC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32935" y="2807176"/>
            <a:ext cx="609600" cy="609600"/>
          </a:xfrm>
          <a:prstGeom prst="rect">
            <a:avLst/>
          </a:prstGeom>
        </p:spPr>
      </p:pic>
      <p:pic>
        <p:nvPicPr>
          <p:cNvPr id="84" name="Picture 83" descr="A white circle with a black background&#10;&#10;Description automatically generated with medium confidence">
            <a:extLst>
              <a:ext uri="{FF2B5EF4-FFF2-40B4-BE49-F238E27FC236}">
                <a16:creationId xmlns:a16="http://schemas.microsoft.com/office/drawing/2014/main" id="{8B8AFA10-66E8-4D57-B1A0-82FF5D95A1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2436" y="2784670"/>
            <a:ext cx="609600" cy="609600"/>
          </a:xfrm>
          <a:prstGeom prst="rect">
            <a:avLst/>
          </a:prstGeom>
        </p:spPr>
      </p:pic>
      <p:pic>
        <p:nvPicPr>
          <p:cNvPr id="85" name="Picture 84" descr="A white circle with a black background&#10;&#10;Description automatically generated with medium confidence">
            <a:extLst>
              <a:ext uri="{FF2B5EF4-FFF2-40B4-BE49-F238E27FC236}">
                <a16:creationId xmlns:a16="http://schemas.microsoft.com/office/drawing/2014/main" id="{3139E2BA-1749-4AAB-A9AD-898EB8D5F3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8694" y="2797507"/>
            <a:ext cx="609600" cy="609600"/>
          </a:xfrm>
          <a:prstGeom prst="rect">
            <a:avLst/>
          </a:prstGeom>
        </p:spPr>
      </p:pic>
      <p:pic>
        <p:nvPicPr>
          <p:cNvPr id="86" name="Picture 85" descr="A white circle with a black background&#10;&#10;Description automatically generated with medium confidence">
            <a:extLst>
              <a:ext uri="{FF2B5EF4-FFF2-40B4-BE49-F238E27FC236}">
                <a16:creationId xmlns:a16="http://schemas.microsoft.com/office/drawing/2014/main" id="{CF366D68-A301-4CA8-9DBD-D872A544EB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6003" y="2797507"/>
            <a:ext cx="609600" cy="609600"/>
          </a:xfrm>
          <a:prstGeom prst="rect">
            <a:avLst/>
          </a:prstGeom>
        </p:spPr>
      </p:pic>
      <p:pic>
        <p:nvPicPr>
          <p:cNvPr id="87" name="Picture 86" descr="A white circle with a black background&#10;&#10;Description automatically generated with medium confidence">
            <a:extLst>
              <a:ext uri="{FF2B5EF4-FFF2-40B4-BE49-F238E27FC236}">
                <a16:creationId xmlns:a16="http://schemas.microsoft.com/office/drawing/2014/main" id="{EAAF6EF5-EA7F-45C5-BACE-1E194A85BA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2261" y="2784670"/>
            <a:ext cx="609600" cy="609600"/>
          </a:xfrm>
          <a:prstGeom prst="rect">
            <a:avLst/>
          </a:prstGeom>
        </p:spPr>
      </p:pic>
      <p:pic>
        <p:nvPicPr>
          <p:cNvPr id="88" name="Picture 87" descr="A white circle with a black background&#10;&#10;Description automatically generated with medium confidence">
            <a:extLst>
              <a:ext uri="{FF2B5EF4-FFF2-40B4-BE49-F238E27FC236}">
                <a16:creationId xmlns:a16="http://schemas.microsoft.com/office/drawing/2014/main" id="{C6513FD9-B997-4C68-B170-71F0C37FEB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56607" y="2784670"/>
            <a:ext cx="609600" cy="609600"/>
          </a:xfrm>
          <a:prstGeom prst="rect">
            <a:avLst/>
          </a:prstGeom>
        </p:spPr>
      </p:pic>
      <p:pic>
        <p:nvPicPr>
          <p:cNvPr id="89" name="Picture 88" descr="A white letter on a black background&#10;&#10;Description automatically generated with medium confidence">
            <a:extLst>
              <a:ext uri="{FF2B5EF4-FFF2-40B4-BE49-F238E27FC236}">
                <a16:creationId xmlns:a16="http://schemas.microsoft.com/office/drawing/2014/main" id="{0DFE4363-0039-4FBE-ADC6-BB8A039E93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4669" y="2770373"/>
            <a:ext cx="609600" cy="609600"/>
          </a:xfrm>
          <a:prstGeom prst="rect">
            <a:avLst/>
          </a:prstGeom>
        </p:spPr>
      </p:pic>
      <p:pic>
        <p:nvPicPr>
          <p:cNvPr id="90" name="Picture 89" descr="A white letter on a black background&#10;&#10;Description automatically generated with low confidence">
            <a:extLst>
              <a:ext uri="{FF2B5EF4-FFF2-40B4-BE49-F238E27FC236}">
                <a16:creationId xmlns:a16="http://schemas.microsoft.com/office/drawing/2014/main" id="{94BB7A50-2AB6-4CE0-B93F-CECC5EA38A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73354" y="2797507"/>
            <a:ext cx="609600" cy="609600"/>
          </a:xfrm>
          <a:prstGeom prst="rect">
            <a:avLst/>
          </a:prstGeom>
        </p:spPr>
      </p:pic>
      <p:pic>
        <p:nvPicPr>
          <p:cNvPr id="91" name="Picture 90" descr="A white letter on a black background&#10;&#10;Description automatically generated with low confidence">
            <a:extLst>
              <a:ext uri="{FF2B5EF4-FFF2-40B4-BE49-F238E27FC236}">
                <a16:creationId xmlns:a16="http://schemas.microsoft.com/office/drawing/2014/main" id="{A38E8A8B-E756-4734-9271-030262ECA9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39437" y="2801454"/>
            <a:ext cx="609600" cy="609600"/>
          </a:xfrm>
          <a:prstGeom prst="rect">
            <a:avLst/>
          </a:prstGeom>
        </p:spPr>
      </p:pic>
      <p:pic>
        <p:nvPicPr>
          <p:cNvPr id="92" name="Picture 91" descr="A white letter on a black background&#10;&#10;Description automatically generated with medium confidence">
            <a:extLst>
              <a:ext uri="{FF2B5EF4-FFF2-40B4-BE49-F238E27FC236}">
                <a16:creationId xmlns:a16="http://schemas.microsoft.com/office/drawing/2014/main" id="{3C6D53B1-73A1-4173-B9E0-2C8DEFC9DC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12593" y="2784670"/>
            <a:ext cx="609600" cy="609600"/>
          </a:xfrm>
          <a:prstGeom prst="rect">
            <a:avLst/>
          </a:prstGeom>
        </p:spPr>
      </p:pic>
      <p:pic>
        <p:nvPicPr>
          <p:cNvPr id="93" name="Picture 92" descr="A white letter on a black background&#10;&#10;Description automatically generated with medium confidence">
            <a:extLst>
              <a:ext uri="{FF2B5EF4-FFF2-40B4-BE49-F238E27FC236}">
                <a16:creationId xmlns:a16="http://schemas.microsoft.com/office/drawing/2014/main" id="{0FFB710D-0EC2-4164-B261-1FD0D748086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42525" y="2784670"/>
            <a:ext cx="609600" cy="609600"/>
          </a:xfrm>
          <a:prstGeom prst="rect">
            <a:avLst/>
          </a:prstGeom>
        </p:spPr>
      </p:pic>
      <p:pic>
        <p:nvPicPr>
          <p:cNvPr id="94" name="Picture 93" descr="A white letter on a black background&#10;&#10;Description automatically generated with medium confidence">
            <a:extLst>
              <a:ext uri="{FF2B5EF4-FFF2-40B4-BE49-F238E27FC236}">
                <a16:creationId xmlns:a16="http://schemas.microsoft.com/office/drawing/2014/main" id="{83EE5B18-60CD-40D7-934B-211BDBDAFA7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0675" y="4019869"/>
            <a:ext cx="609600" cy="609600"/>
          </a:xfrm>
          <a:prstGeom prst="rect">
            <a:avLst/>
          </a:prstGeom>
        </p:spPr>
      </p:pic>
      <p:pic>
        <p:nvPicPr>
          <p:cNvPr id="96" name="Picture 95" descr="A white circle with a black background&#10;&#10;Description automatically generated with medium confidence">
            <a:extLst>
              <a:ext uri="{FF2B5EF4-FFF2-40B4-BE49-F238E27FC236}">
                <a16:creationId xmlns:a16="http://schemas.microsoft.com/office/drawing/2014/main" id="{1C990E2E-B035-4FFD-9370-A519B7FB4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316" y="4029055"/>
            <a:ext cx="609600" cy="609600"/>
          </a:xfrm>
          <a:prstGeom prst="rect">
            <a:avLst/>
          </a:prstGeom>
        </p:spPr>
      </p:pic>
      <p:pic>
        <p:nvPicPr>
          <p:cNvPr id="97" name="Picture 96" descr="A picture containing text&#10;&#10;Description automatically generated">
            <a:extLst>
              <a:ext uri="{FF2B5EF4-FFF2-40B4-BE49-F238E27FC236}">
                <a16:creationId xmlns:a16="http://schemas.microsoft.com/office/drawing/2014/main" id="{193E05F6-8388-4ED3-8BF2-AB7356E53D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352" y="4041892"/>
            <a:ext cx="609600" cy="609600"/>
          </a:xfrm>
          <a:prstGeom prst="rect">
            <a:avLst/>
          </a:prstGeom>
        </p:spPr>
      </p:pic>
      <p:pic>
        <p:nvPicPr>
          <p:cNvPr id="98" name="Picture 97" descr="A white circle with a black background&#10;&#10;Description automatically generated with medium confidence">
            <a:extLst>
              <a:ext uri="{FF2B5EF4-FFF2-40B4-BE49-F238E27FC236}">
                <a16:creationId xmlns:a16="http://schemas.microsoft.com/office/drawing/2014/main" id="{3BA1FF00-D96A-4B46-AC87-729C72C5C3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0706" y="4046835"/>
            <a:ext cx="609600" cy="609600"/>
          </a:xfrm>
          <a:prstGeom prst="rect">
            <a:avLst/>
          </a:prstGeom>
        </p:spPr>
      </p:pic>
      <p:pic>
        <p:nvPicPr>
          <p:cNvPr id="99" name="Picture 98" descr="A white circle with a black background&#10;&#10;Description automatically generated with low confidence">
            <a:extLst>
              <a:ext uri="{FF2B5EF4-FFF2-40B4-BE49-F238E27FC236}">
                <a16:creationId xmlns:a16="http://schemas.microsoft.com/office/drawing/2014/main" id="{460D4646-5BB2-4761-AAA2-D83D6FA196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9060" y="4029055"/>
            <a:ext cx="609600" cy="609600"/>
          </a:xfrm>
          <a:prstGeom prst="rect">
            <a:avLst/>
          </a:prstGeom>
        </p:spPr>
      </p:pic>
      <p:pic>
        <p:nvPicPr>
          <p:cNvPr id="101" name="Picture 100" descr="A white letter on a black background&#10;&#10;Description automatically generated with medium confidence">
            <a:extLst>
              <a:ext uri="{FF2B5EF4-FFF2-40B4-BE49-F238E27FC236}">
                <a16:creationId xmlns:a16="http://schemas.microsoft.com/office/drawing/2014/main" id="{7D92ADCC-4AB4-4ABB-A206-0E779718F3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29104" y="4034577"/>
            <a:ext cx="609600" cy="609600"/>
          </a:xfrm>
          <a:prstGeom prst="rect">
            <a:avLst/>
          </a:prstGeom>
        </p:spPr>
      </p:pic>
      <p:pic>
        <p:nvPicPr>
          <p:cNvPr id="102" name="Picture 101" descr="A white letter on a black background&#10;&#10;Description automatically generated with low confidence">
            <a:extLst>
              <a:ext uri="{FF2B5EF4-FFF2-40B4-BE49-F238E27FC236}">
                <a16:creationId xmlns:a16="http://schemas.microsoft.com/office/drawing/2014/main" id="{36E98B68-F282-4163-83AA-2B60F211DD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86202" y="4034577"/>
            <a:ext cx="609600" cy="609600"/>
          </a:xfrm>
          <a:prstGeom prst="rect">
            <a:avLst/>
          </a:prstGeom>
        </p:spPr>
      </p:pic>
      <p:pic>
        <p:nvPicPr>
          <p:cNvPr id="103" name="Picture 102" descr="A white letter on a black background&#10;&#10;Description automatically generated with low confidence">
            <a:extLst>
              <a:ext uri="{FF2B5EF4-FFF2-40B4-BE49-F238E27FC236}">
                <a16:creationId xmlns:a16="http://schemas.microsoft.com/office/drawing/2014/main" id="{89456A45-5489-46EB-9B15-A6C1C0606EE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28322" y="4038524"/>
            <a:ext cx="609600" cy="609600"/>
          </a:xfrm>
          <a:prstGeom prst="rect">
            <a:avLst/>
          </a:prstGeom>
        </p:spPr>
      </p:pic>
      <p:pic>
        <p:nvPicPr>
          <p:cNvPr id="104" name="Picture 103" descr="A white letter on a black background&#10;&#10;Description automatically generated with medium confidence">
            <a:extLst>
              <a:ext uri="{FF2B5EF4-FFF2-40B4-BE49-F238E27FC236}">
                <a16:creationId xmlns:a16="http://schemas.microsoft.com/office/drawing/2014/main" id="{437A946A-E1B3-489E-9F1C-A73CD5CF0AC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89848" y="4020280"/>
            <a:ext cx="609600" cy="609600"/>
          </a:xfrm>
          <a:prstGeom prst="rect">
            <a:avLst/>
          </a:prstGeom>
        </p:spPr>
      </p:pic>
      <p:pic>
        <p:nvPicPr>
          <p:cNvPr id="105" name="Picture 104" descr="A white letter on a black background&#10;&#10;Description automatically generated with medium confidence">
            <a:extLst>
              <a:ext uri="{FF2B5EF4-FFF2-40B4-BE49-F238E27FC236}">
                <a16:creationId xmlns:a16="http://schemas.microsoft.com/office/drawing/2014/main" id="{1A504F25-EC3B-44C2-9015-D90F12F04E7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31342" y="4020280"/>
            <a:ext cx="609600" cy="609600"/>
          </a:xfrm>
          <a:prstGeom prst="rect">
            <a:avLst/>
          </a:prstGeom>
        </p:spPr>
      </p:pic>
      <p:pic>
        <p:nvPicPr>
          <p:cNvPr id="106" name="Picture 105" descr="A white letter on a black background&#10;&#10;Description automatically generated with medium confidence">
            <a:extLst>
              <a:ext uri="{FF2B5EF4-FFF2-40B4-BE49-F238E27FC236}">
                <a16:creationId xmlns:a16="http://schemas.microsoft.com/office/drawing/2014/main" id="{1F86BC33-3353-40C6-A7FA-29D95A61A34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83716" y="4035724"/>
            <a:ext cx="609600" cy="609600"/>
          </a:xfrm>
          <a:prstGeom prst="rect">
            <a:avLst/>
          </a:prstGeom>
        </p:spPr>
      </p:pic>
      <p:pic>
        <p:nvPicPr>
          <p:cNvPr id="107" name="Picture 106" descr="A white letter on a black background&#10;&#10;Description automatically generated with medium confidence">
            <a:extLst>
              <a:ext uri="{FF2B5EF4-FFF2-40B4-BE49-F238E27FC236}">
                <a16:creationId xmlns:a16="http://schemas.microsoft.com/office/drawing/2014/main" id="{4A74EC05-8773-4249-8EC4-BA610C69922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28426" y="4046835"/>
            <a:ext cx="609600" cy="609600"/>
          </a:xfrm>
          <a:prstGeom prst="rect">
            <a:avLst/>
          </a:prstGeom>
        </p:spPr>
      </p:pic>
      <p:pic>
        <p:nvPicPr>
          <p:cNvPr id="108" name="Picture 107" descr="A white letter on a black background&#10;&#10;Description automatically generated with medium confidence">
            <a:extLst>
              <a:ext uri="{FF2B5EF4-FFF2-40B4-BE49-F238E27FC236}">
                <a16:creationId xmlns:a16="http://schemas.microsoft.com/office/drawing/2014/main" id="{EBE88C92-F368-4FC1-A61A-53D26F4B03C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86215" y="4029055"/>
            <a:ext cx="609600" cy="609600"/>
          </a:xfrm>
          <a:prstGeom prst="rect">
            <a:avLst/>
          </a:prstGeom>
        </p:spPr>
      </p:pic>
      <p:pic>
        <p:nvPicPr>
          <p:cNvPr id="109" name="Picture 108" descr="A white letter on a black background&#10;&#10;Description automatically generated with medium confidence">
            <a:extLst>
              <a:ext uri="{FF2B5EF4-FFF2-40B4-BE49-F238E27FC236}">
                <a16:creationId xmlns:a16="http://schemas.microsoft.com/office/drawing/2014/main" id="{35E7D532-E97F-4D83-B9FC-3210EF28D9A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72767" y="4016672"/>
            <a:ext cx="609600" cy="609600"/>
          </a:xfrm>
          <a:prstGeom prst="rect">
            <a:avLst/>
          </a:prstGeom>
        </p:spPr>
      </p:pic>
      <p:pic>
        <p:nvPicPr>
          <p:cNvPr id="100" name="Picture 99" descr="A white circle with a black background&#10;&#10;Description automatically generated with medium confidence">
            <a:extLst>
              <a:ext uri="{FF2B5EF4-FFF2-40B4-BE49-F238E27FC236}">
                <a16:creationId xmlns:a16="http://schemas.microsoft.com/office/drawing/2014/main" id="{8C4294FD-DFDC-42C7-8BD3-99D7812466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30554" y="4029055"/>
            <a:ext cx="609600" cy="609600"/>
          </a:xfrm>
          <a:prstGeom prst="rect">
            <a:avLst/>
          </a:prstGeom>
        </p:spPr>
      </p:pic>
      <p:pic>
        <p:nvPicPr>
          <p:cNvPr id="110" name="Picture 109" descr="A white letter on a black background&#10;&#10;Description automatically generated with medium confidence">
            <a:extLst>
              <a:ext uri="{FF2B5EF4-FFF2-40B4-BE49-F238E27FC236}">
                <a16:creationId xmlns:a16="http://schemas.microsoft.com/office/drawing/2014/main" id="{35777033-38BC-496A-B8DB-12454D5D218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59319" y="4019869"/>
            <a:ext cx="609600" cy="609600"/>
          </a:xfrm>
          <a:prstGeom prst="rect">
            <a:avLst/>
          </a:prstGeom>
        </p:spPr>
      </p:pic>
      <p:pic>
        <p:nvPicPr>
          <p:cNvPr id="111" name="Picture 110" descr="A white letter on a black background&#10;&#10;Description automatically generated with medium confidence">
            <a:extLst>
              <a:ext uri="{FF2B5EF4-FFF2-40B4-BE49-F238E27FC236}">
                <a16:creationId xmlns:a16="http://schemas.microsoft.com/office/drawing/2014/main" id="{EE1B2FB9-1F73-41F8-9239-5103B4D479F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02360" y="4035724"/>
            <a:ext cx="609600" cy="609600"/>
          </a:xfrm>
          <a:prstGeom prst="rect">
            <a:avLst/>
          </a:prstGeom>
        </p:spPr>
      </p:pic>
      <p:pic>
        <p:nvPicPr>
          <p:cNvPr id="112" name="Picture 111" descr="A white letter on a black background&#10;&#10;Description automatically generated with medium confidence">
            <a:extLst>
              <a:ext uri="{FF2B5EF4-FFF2-40B4-BE49-F238E27FC236}">
                <a16:creationId xmlns:a16="http://schemas.microsoft.com/office/drawing/2014/main" id="{8234DD4A-EAAA-41FD-87A7-88BDB2FE8BB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47070" y="4046835"/>
            <a:ext cx="609600" cy="609600"/>
          </a:xfrm>
          <a:prstGeom prst="rect">
            <a:avLst/>
          </a:prstGeom>
        </p:spPr>
      </p:pic>
      <p:pic>
        <p:nvPicPr>
          <p:cNvPr id="113" name="Picture 112" descr="A white letter on a black background&#10;&#10;Description automatically generated with medium confidence">
            <a:extLst>
              <a:ext uri="{FF2B5EF4-FFF2-40B4-BE49-F238E27FC236}">
                <a16:creationId xmlns:a16="http://schemas.microsoft.com/office/drawing/2014/main" id="{1BB9A12D-62ED-4FF9-A4FD-F1654E2B363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04859" y="4029055"/>
            <a:ext cx="609600" cy="609600"/>
          </a:xfrm>
          <a:prstGeom prst="rect">
            <a:avLst/>
          </a:prstGeom>
        </p:spPr>
      </p:pic>
      <p:pic>
        <p:nvPicPr>
          <p:cNvPr id="114" name="Picture 113" descr="A white letter on a black background&#10;&#10;Description automatically generated with medium confidence">
            <a:extLst>
              <a:ext uri="{FF2B5EF4-FFF2-40B4-BE49-F238E27FC236}">
                <a16:creationId xmlns:a16="http://schemas.microsoft.com/office/drawing/2014/main" id="{CFE0CDF1-6B31-4124-B094-1F7D7D41AAB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91411" y="4016672"/>
            <a:ext cx="609600" cy="609600"/>
          </a:xfrm>
          <a:prstGeom prst="rect">
            <a:avLst/>
          </a:prstGeom>
        </p:spPr>
      </p:pic>
      <p:pic>
        <p:nvPicPr>
          <p:cNvPr id="115" name="Picture 114" descr="A white circle with a black background&#10;&#10;Description automatically generated with medium confidence">
            <a:extLst>
              <a:ext uri="{FF2B5EF4-FFF2-40B4-BE49-F238E27FC236}">
                <a16:creationId xmlns:a16="http://schemas.microsoft.com/office/drawing/2014/main" id="{4A63DC5C-2483-47B2-AAC4-41CD6EA29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316" y="4878707"/>
            <a:ext cx="609600" cy="609600"/>
          </a:xfrm>
          <a:prstGeom prst="rect">
            <a:avLst/>
          </a:prstGeom>
        </p:spPr>
      </p:pic>
      <p:pic>
        <p:nvPicPr>
          <p:cNvPr id="116" name="Picture 115" descr="A picture containing text&#10;&#10;Description automatically generated">
            <a:extLst>
              <a:ext uri="{FF2B5EF4-FFF2-40B4-BE49-F238E27FC236}">
                <a16:creationId xmlns:a16="http://schemas.microsoft.com/office/drawing/2014/main" id="{A758E168-0714-42DC-B8BF-3D75BA4741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352" y="4891544"/>
            <a:ext cx="609600" cy="609600"/>
          </a:xfrm>
          <a:prstGeom prst="rect">
            <a:avLst/>
          </a:prstGeom>
        </p:spPr>
      </p:pic>
      <p:pic>
        <p:nvPicPr>
          <p:cNvPr id="117" name="Picture 116" descr="A white circle with a black background&#10;&#10;Description automatically generated with medium confidence">
            <a:extLst>
              <a:ext uri="{FF2B5EF4-FFF2-40B4-BE49-F238E27FC236}">
                <a16:creationId xmlns:a16="http://schemas.microsoft.com/office/drawing/2014/main" id="{5731B466-AF9A-4666-8F60-649B6C8F8F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0706" y="4896487"/>
            <a:ext cx="609600" cy="609600"/>
          </a:xfrm>
          <a:prstGeom prst="rect">
            <a:avLst/>
          </a:prstGeom>
        </p:spPr>
      </p:pic>
      <p:pic>
        <p:nvPicPr>
          <p:cNvPr id="118" name="Picture 117" descr="A white circle with a black background&#10;&#10;Description automatically generated with low confidence">
            <a:extLst>
              <a:ext uri="{FF2B5EF4-FFF2-40B4-BE49-F238E27FC236}">
                <a16:creationId xmlns:a16="http://schemas.microsoft.com/office/drawing/2014/main" id="{BCD7F4A3-4DC9-4CD0-98DE-49A9B2B9F6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9060" y="4878707"/>
            <a:ext cx="609600" cy="609600"/>
          </a:xfrm>
          <a:prstGeom prst="rect">
            <a:avLst/>
          </a:prstGeom>
        </p:spPr>
      </p:pic>
      <p:pic>
        <p:nvPicPr>
          <p:cNvPr id="119" name="Picture 118" descr="A white letter on a black background&#10;&#10;Description automatically generated with medium confidence">
            <a:extLst>
              <a:ext uri="{FF2B5EF4-FFF2-40B4-BE49-F238E27FC236}">
                <a16:creationId xmlns:a16="http://schemas.microsoft.com/office/drawing/2014/main" id="{7D305806-B42E-4F31-B270-BD0EDC0501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29104" y="4884229"/>
            <a:ext cx="609600" cy="609600"/>
          </a:xfrm>
          <a:prstGeom prst="rect">
            <a:avLst/>
          </a:prstGeom>
        </p:spPr>
      </p:pic>
      <p:pic>
        <p:nvPicPr>
          <p:cNvPr id="120" name="Picture 119" descr="A white letter on a black background&#10;&#10;Description automatically generated with low confidence">
            <a:extLst>
              <a:ext uri="{FF2B5EF4-FFF2-40B4-BE49-F238E27FC236}">
                <a16:creationId xmlns:a16="http://schemas.microsoft.com/office/drawing/2014/main" id="{7F1362B7-4CE9-4B61-BAEA-1C6A1324790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86202" y="4884229"/>
            <a:ext cx="609600" cy="609600"/>
          </a:xfrm>
          <a:prstGeom prst="rect">
            <a:avLst/>
          </a:prstGeom>
        </p:spPr>
      </p:pic>
      <p:pic>
        <p:nvPicPr>
          <p:cNvPr id="121" name="Picture 120" descr="A white letter on a black background&#10;&#10;Description automatically generated with low confidence">
            <a:extLst>
              <a:ext uri="{FF2B5EF4-FFF2-40B4-BE49-F238E27FC236}">
                <a16:creationId xmlns:a16="http://schemas.microsoft.com/office/drawing/2014/main" id="{CA51BFD8-37E1-4B50-9495-6D829F47D2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28322" y="4888176"/>
            <a:ext cx="609600" cy="609600"/>
          </a:xfrm>
          <a:prstGeom prst="rect">
            <a:avLst/>
          </a:prstGeom>
        </p:spPr>
      </p:pic>
      <p:pic>
        <p:nvPicPr>
          <p:cNvPr id="122" name="Picture 121" descr="A white letter on a black background&#10;&#10;Description automatically generated with medium confidence">
            <a:extLst>
              <a:ext uri="{FF2B5EF4-FFF2-40B4-BE49-F238E27FC236}">
                <a16:creationId xmlns:a16="http://schemas.microsoft.com/office/drawing/2014/main" id="{C9C28448-A62A-457C-99ED-AEA67978DCD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96977" y="4869932"/>
            <a:ext cx="609600" cy="609600"/>
          </a:xfrm>
          <a:prstGeom prst="rect">
            <a:avLst/>
          </a:prstGeom>
        </p:spPr>
      </p:pic>
      <p:pic>
        <p:nvPicPr>
          <p:cNvPr id="123" name="Picture 122" descr="A white letter on a black background&#10;&#10;Description automatically generated with medium confidence">
            <a:extLst>
              <a:ext uri="{FF2B5EF4-FFF2-40B4-BE49-F238E27FC236}">
                <a16:creationId xmlns:a16="http://schemas.microsoft.com/office/drawing/2014/main" id="{EBC05535-95C4-40F6-B51A-64D798A21EF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31342" y="4869932"/>
            <a:ext cx="609600" cy="609600"/>
          </a:xfrm>
          <a:prstGeom prst="rect">
            <a:avLst/>
          </a:prstGeom>
        </p:spPr>
      </p:pic>
      <p:pic>
        <p:nvPicPr>
          <p:cNvPr id="125" name="Picture 124" descr="A white letter on a black background&#10;&#10;Description automatically generated with medium confidence">
            <a:extLst>
              <a:ext uri="{FF2B5EF4-FFF2-40B4-BE49-F238E27FC236}">
                <a16:creationId xmlns:a16="http://schemas.microsoft.com/office/drawing/2014/main" id="{74069D1D-6104-47DC-88C2-0B29175F29F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1204" y="4878707"/>
            <a:ext cx="609600" cy="609600"/>
          </a:xfrm>
          <a:prstGeom prst="rect">
            <a:avLst/>
          </a:prstGeom>
        </p:spPr>
      </p:pic>
      <p:pic>
        <p:nvPicPr>
          <p:cNvPr id="126" name="Picture 125" descr="A white letter on a black background&#10;&#10;Description automatically generated with medium confidence">
            <a:extLst>
              <a:ext uri="{FF2B5EF4-FFF2-40B4-BE49-F238E27FC236}">
                <a16:creationId xmlns:a16="http://schemas.microsoft.com/office/drawing/2014/main" id="{27D020F6-BB6B-433C-84E3-6504D327ABA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99558" y="4885376"/>
            <a:ext cx="609600" cy="609600"/>
          </a:xfrm>
          <a:prstGeom prst="rect">
            <a:avLst/>
          </a:prstGeom>
        </p:spPr>
      </p:pic>
      <p:pic>
        <p:nvPicPr>
          <p:cNvPr id="127" name="Picture 126" descr="A white letter on a black background&#10;&#10;Description automatically generated with medium confidence">
            <a:extLst>
              <a:ext uri="{FF2B5EF4-FFF2-40B4-BE49-F238E27FC236}">
                <a16:creationId xmlns:a16="http://schemas.microsoft.com/office/drawing/2014/main" id="{69BB5008-3873-4B8E-9ADF-67CEEF67E4D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28426" y="4905932"/>
            <a:ext cx="609600" cy="609600"/>
          </a:xfrm>
          <a:prstGeom prst="rect">
            <a:avLst/>
          </a:prstGeom>
        </p:spPr>
      </p:pic>
      <p:pic>
        <p:nvPicPr>
          <p:cNvPr id="128" name="Picture 127" descr="A white letter on a black background&#10;&#10;Description automatically generated with medium confidence">
            <a:extLst>
              <a:ext uri="{FF2B5EF4-FFF2-40B4-BE49-F238E27FC236}">
                <a16:creationId xmlns:a16="http://schemas.microsoft.com/office/drawing/2014/main" id="{95481A0A-A05E-4666-8705-528BC239FAF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73739" y="4878707"/>
            <a:ext cx="609600" cy="609600"/>
          </a:xfrm>
          <a:prstGeom prst="rect">
            <a:avLst/>
          </a:prstGeom>
        </p:spPr>
      </p:pic>
      <p:pic>
        <p:nvPicPr>
          <p:cNvPr id="129" name="Picture 128" descr="A white letter on a black background&#10;&#10;Description automatically generated with medium confidence">
            <a:extLst>
              <a:ext uri="{FF2B5EF4-FFF2-40B4-BE49-F238E27FC236}">
                <a16:creationId xmlns:a16="http://schemas.microsoft.com/office/drawing/2014/main" id="{9FE692C7-FD59-4894-B8C6-A75AB51696B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168128" y="4878707"/>
            <a:ext cx="609600" cy="609600"/>
          </a:xfrm>
          <a:prstGeom prst="rect">
            <a:avLst/>
          </a:prstGeom>
        </p:spPr>
      </p:pic>
      <p:pic>
        <p:nvPicPr>
          <p:cNvPr id="124" name="Picture 123" descr="A white circle with a black background&#10;&#10;Description automatically generated with medium confidence">
            <a:extLst>
              <a:ext uri="{FF2B5EF4-FFF2-40B4-BE49-F238E27FC236}">
                <a16:creationId xmlns:a16="http://schemas.microsoft.com/office/drawing/2014/main" id="{8F7E3D92-5134-45A5-82DB-C4747BC9FF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30554" y="4878707"/>
            <a:ext cx="609600" cy="609600"/>
          </a:xfrm>
          <a:prstGeom prst="rect">
            <a:avLst/>
          </a:prstGeom>
        </p:spPr>
      </p:pic>
      <p:pic>
        <p:nvPicPr>
          <p:cNvPr id="130" name="Picture 129" descr="A white letter on a black background&#10;&#10;Description automatically generated with medium confidence">
            <a:extLst>
              <a:ext uri="{FF2B5EF4-FFF2-40B4-BE49-F238E27FC236}">
                <a16:creationId xmlns:a16="http://schemas.microsoft.com/office/drawing/2014/main" id="{B5F0A508-90B0-48D7-82F2-DF427EE8D11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54487" y="4880065"/>
            <a:ext cx="609600" cy="609600"/>
          </a:xfrm>
          <a:prstGeom prst="rect">
            <a:avLst/>
          </a:prstGeom>
        </p:spPr>
      </p:pic>
      <p:pic>
        <p:nvPicPr>
          <p:cNvPr id="131" name="Picture 130" descr="A white letter on a black background&#10;&#10;Description automatically generated with medium confidence">
            <a:extLst>
              <a:ext uri="{FF2B5EF4-FFF2-40B4-BE49-F238E27FC236}">
                <a16:creationId xmlns:a16="http://schemas.microsoft.com/office/drawing/2014/main" id="{86CBDB18-713B-4F0C-8C02-871C45B51DC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22841" y="4886734"/>
            <a:ext cx="609600" cy="609600"/>
          </a:xfrm>
          <a:prstGeom prst="rect">
            <a:avLst/>
          </a:prstGeom>
        </p:spPr>
      </p:pic>
      <p:pic>
        <p:nvPicPr>
          <p:cNvPr id="132" name="Picture 131" descr="A white letter on a black background&#10;&#10;Description automatically generated with medium confidence">
            <a:extLst>
              <a:ext uri="{FF2B5EF4-FFF2-40B4-BE49-F238E27FC236}">
                <a16:creationId xmlns:a16="http://schemas.microsoft.com/office/drawing/2014/main" id="{0F696953-CD26-4774-8CCA-FE256F9415C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51709" y="4907290"/>
            <a:ext cx="609600" cy="609600"/>
          </a:xfrm>
          <a:prstGeom prst="rect">
            <a:avLst/>
          </a:prstGeom>
        </p:spPr>
      </p:pic>
      <p:pic>
        <p:nvPicPr>
          <p:cNvPr id="133" name="Picture 132" descr="A white letter on a black background&#10;&#10;Description automatically generated with medium confidence">
            <a:extLst>
              <a:ext uri="{FF2B5EF4-FFF2-40B4-BE49-F238E27FC236}">
                <a16:creationId xmlns:a16="http://schemas.microsoft.com/office/drawing/2014/main" id="{2EEFBE7F-7D09-4BE9-96CC-BEEAA1B09C0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97022" y="4880065"/>
            <a:ext cx="609600" cy="609600"/>
          </a:xfrm>
          <a:prstGeom prst="rect">
            <a:avLst/>
          </a:prstGeom>
        </p:spPr>
      </p:pic>
      <p:pic>
        <p:nvPicPr>
          <p:cNvPr id="134" name="Picture 133" descr="A white letter on a black background&#10;&#10;Description automatically generated with medium confidence">
            <a:extLst>
              <a:ext uri="{FF2B5EF4-FFF2-40B4-BE49-F238E27FC236}">
                <a16:creationId xmlns:a16="http://schemas.microsoft.com/office/drawing/2014/main" id="{6B17284C-7761-4CC2-8D26-13203E503A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091411" y="4880065"/>
            <a:ext cx="609600" cy="609600"/>
          </a:xfrm>
          <a:prstGeom prst="rect">
            <a:avLst/>
          </a:prstGeom>
        </p:spPr>
      </p:pic>
      <p:cxnSp>
        <p:nvCxnSpPr>
          <p:cNvPr id="135" name="Straight Connector 134">
            <a:extLst>
              <a:ext uri="{FF2B5EF4-FFF2-40B4-BE49-F238E27FC236}">
                <a16:creationId xmlns:a16="http://schemas.microsoft.com/office/drawing/2014/main" id="{867EC874-2A24-4F14-91BF-18A73DEAAD75}"/>
              </a:ext>
            </a:extLst>
          </p:cNvPr>
          <p:cNvCxnSpPr>
            <a:cxnSpLocks/>
          </p:cNvCxnSpPr>
          <p:nvPr/>
        </p:nvCxnSpPr>
        <p:spPr>
          <a:xfrm flipV="1">
            <a:off x="238237" y="3691053"/>
            <a:ext cx="11902705" cy="16453"/>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77183941-88DE-4329-AFB0-BA701C54934A}"/>
              </a:ext>
            </a:extLst>
          </p:cNvPr>
          <p:cNvSpPr/>
          <p:nvPr/>
        </p:nvSpPr>
        <p:spPr>
          <a:xfrm>
            <a:off x="238237" y="1690688"/>
            <a:ext cx="1433653" cy="1063232"/>
          </a:xfrm>
          <a:prstGeom prst="ellipse">
            <a:avLst/>
          </a:prstGeom>
          <a:noFill/>
          <a:ln w="28575">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664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68B94-9E06-473C-A5A9-BC523F209C7B}"/>
              </a:ext>
            </a:extLst>
          </p:cNvPr>
          <p:cNvSpPr>
            <a:spLocks noGrp="1"/>
          </p:cNvSpPr>
          <p:nvPr>
            <p:ph type="title"/>
          </p:nvPr>
        </p:nvSpPr>
        <p:spPr/>
        <p:txBody>
          <a:bodyPr/>
          <a:lstStyle/>
          <a:p>
            <a:pPr algn="ctr"/>
            <a:r>
              <a:rPr lang="en-US" dirty="0"/>
              <a:t>Few Shot Clustering Framework (E-step) </a:t>
            </a:r>
          </a:p>
        </p:txBody>
      </p:sp>
      <p:sp>
        <p:nvSpPr>
          <p:cNvPr id="4" name="Slide Number Placeholder 3">
            <a:extLst>
              <a:ext uri="{FF2B5EF4-FFF2-40B4-BE49-F238E27FC236}">
                <a16:creationId xmlns:a16="http://schemas.microsoft.com/office/drawing/2014/main" id="{6E087EAE-B945-4EDC-AC90-190731053F98}"/>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21</a:t>
            </a:fld>
            <a:endParaRPr lang="en-US" dirty="0">
              <a:solidFill>
                <a:schemeClr val="bg1"/>
              </a:solidFill>
            </a:endParaRPr>
          </a:p>
        </p:txBody>
      </p:sp>
      <p:sp>
        <p:nvSpPr>
          <p:cNvPr id="5" name="Flowchart: Manual Operation 4">
            <a:extLst>
              <a:ext uri="{FF2B5EF4-FFF2-40B4-BE49-F238E27FC236}">
                <a16:creationId xmlns:a16="http://schemas.microsoft.com/office/drawing/2014/main" id="{A2FF55D7-4478-46B5-BE6A-4DAF2C5BA2F0}"/>
              </a:ext>
            </a:extLst>
          </p:cNvPr>
          <p:cNvSpPr/>
          <p:nvPr/>
        </p:nvSpPr>
        <p:spPr>
          <a:xfrm>
            <a:off x="840335" y="2564746"/>
            <a:ext cx="2504035" cy="1193799"/>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Convolutional Encoder</a:t>
            </a:r>
          </a:p>
        </p:txBody>
      </p:sp>
      <p:sp>
        <p:nvSpPr>
          <p:cNvPr id="6" name="Flowchart: Manual Operation 5">
            <a:extLst>
              <a:ext uri="{FF2B5EF4-FFF2-40B4-BE49-F238E27FC236}">
                <a16:creationId xmlns:a16="http://schemas.microsoft.com/office/drawing/2014/main" id="{E85B4A6E-9C08-421F-9017-F8F75251EA1A}"/>
              </a:ext>
            </a:extLst>
          </p:cNvPr>
          <p:cNvSpPr/>
          <p:nvPr/>
        </p:nvSpPr>
        <p:spPr>
          <a:xfrm>
            <a:off x="3583536" y="2564745"/>
            <a:ext cx="2504035" cy="1193799"/>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Convolutional Encoder</a:t>
            </a:r>
          </a:p>
        </p:txBody>
      </p:sp>
      <p:pic>
        <p:nvPicPr>
          <p:cNvPr id="7" name="Picture 6" descr="A picture containing text, clipart&#10;&#10;Description automatically generated">
            <a:extLst>
              <a:ext uri="{FF2B5EF4-FFF2-40B4-BE49-F238E27FC236}">
                <a16:creationId xmlns:a16="http://schemas.microsoft.com/office/drawing/2014/main" id="{FD01F35E-9997-4167-B61D-04D6E51AC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4111" y="1728788"/>
            <a:ext cx="609600" cy="609600"/>
          </a:xfrm>
          <a:prstGeom prst="rect">
            <a:avLst/>
          </a:prstGeom>
        </p:spPr>
      </p:pic>
      <p:pic>
        <p:nvPicPr>
          <p:cNvPr id="8" name="Picture 7" descr="A white circle with a black background&#10;&#10;Description automatically generated with medium confidence">
            <a:extLst>
              <a:ext uri="{FF2B5EF4-FFF2-40B4-BE49-F238E27FC236}">
                <a16:creationId xmlns:a16="http://schemas.microsoft.com/office/drawing/2014/main" id="{78FF1BA9-0E11-42E0-B402-D7E52A6BF2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753" y="1728788"/>
            <a:ext cx="609600" cy="6096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2D10C8-976B-4B51-8422-10A0461005F6}"/>
                  </a:ext>
                </a:extLst>
              </p:cNvPr>
              <p:cNvSpPr txBox="1"/>
              <p:nvPr/>
            </p:nvSpPr>
            <p:spPr>
              <a:xfrm>
                <a:off x="1670273" y="4549119"/>
                <a:ext cx="3826525" cy="400110"/>
              </a:xfrm>
              <a:prstGeom prst="rect">
                <a:avLst/>
              </a:prstGeom>
              <a:solidFill>
                <a:schemeClr val="bg2"/>
              </a:solidFill>
              <a:ln>
                <a:solidFill>
                  <a:schemeClr val="tx1"/>
                </a:solidFill>
              </a:ln>
            </p:spPr>
            <p:txBody>
              <a:bodyPr wrap="square" rtlCol="0">
                <a:spAutoFit/>
              </a:bodyPr>
              <a:lstStyle/>
              <a:p>
                <a:pPr algn="ctr"/>
                <a:r>
                  <a:rPr lang="en-US" sz="2000" b="1" dirty="0"/>
                  <a:t>D(x,y) = Similarity score </a:t>
                </a:r>
                <a14:m>
                  <m:oMath xmlns:m="http://schemas.openxmlformats.org/officeDocument/2006/math">
                    <m:r>
                      <a:rPr lang="en-US" sz="2000" b="1" i="1" smtClean="0">
                        <a:latin typeface="Cambria Math" panose="02040503050406030204" pitchFamily="18" charset="0"/>
                        <a:ea typeface="Cambria Math" panose="02040503050406030204" pitchFamily="18" charset="0"/>
                      </a:rPr>
                      <m:t>𝝐</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𝟎</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𝟏</m:t>
                    </m:r>
                    <m:r>
                      <a:rPr lang="en-US" sz="2000" b="1" i="1" smtClean="0">
                        <a:latin typeface="Cambria Math" panose="02040503050406030204" pitchFamily="18" charset="0"/>
                        <a:ea typeface="Cambria Math" panose="02040503050406030204" pitchFamily="18" charset="0"/>
                      </a:rPr>
                      <m:t>)</m:t>
                    </m:r>
                  </m:oMath>
                </a14:m>
                <a:endParaRPr lang="en-US" sz="2000" b="1" dirty="0"/>
              </a:p>
            </p:txBody>
          </p:sp>
        </mc:Choice>
        <mc:Fallback xmlns="">
          <p:sp>
            <p:nvSpPr>
              <p:cNvPr id="9" name="TextBox 8">
                <a:extLst>
                  <a:ext uri="{FF2B5EF4-FFF2-40B4-BE49-F238E27FC236}">
                    <a16:creationId xmlns:a16="http://schemas.microsoft.com/office/drawing/2014/main" id="{FC2D10C8-976B-4B51-8422-10A0461005F6}"/>
                  </a:ext>
                </a:extLst>
              </p:cNvPr>
              <p:cNvSpPr txBox="1">
                <a:spLocks noRot="1" noChangeAspect="1" noMove="1" noResize="1" noEditPoints="1" noAdjustHandles="1" noChangeArrowheads="1" noChangeShapeType="1" noTextEdit="1"/>
              </p:cNvSpPr>
              <p:nvPr/>
            </p:nvSpPr>
            <p:spPr>
              <a:xfrm>
                <a:off x="1670273" y="4549119"/>
                <a:ext cx="3826525" cy="400110"/>
              </a:xfrm>
              <a:prstGeom prst="rect">
                <a:avLst/>
              </a:prstGeom>
              <a:blipFill>
                <a:blip r:embed="rId5"/>
                <a:stretch>
                  <a:fillRect t="-5882" b="-23529"/>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B90C91C8-0723-458D-840D-B5EB0BE8E76C}"/>
              </a:ext>
            </a:extLst>
          </p:cNvPr>
          <p:cNvCxnSpPr>
            <a:stCxn id="5" idx="2"/>
            <a:endCxn id="9" idx="0"/>
          </p:cNvCxnSpPr>
          <p:nvPr/>
        </p:nvCxnSpPr>
        <p:spPr>
          <a:xfrm>
            <a:off x="2092353" y="3758545"/>
            <a:ext cx="1491183" cy="79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89116C-DE86-4B30-A904-F4AD45384DA2}"/>
              </a:ext>
            </a:extLst>
          </p:cNvPr>
          <p:cNvCxnSpPr>
            <a:stCxn id="6" idx="2"/>
            <a:endCxn id="9" idx="0"/>
          </p:cNvCxnSpPr>
          <p:nvPr/>
        </p:nvCxnSpPr>
        <p:spPr>
          <a:xfrm flipH="1">
            <a:off x="3583536" y="3758544"/>
            <a:ext cx="1252018" cy="790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6BF3851-A272-4D05-A064-A5C0E07972E0}"/>
              </a:ext>
            </a:extLst>
          </p:cNvPr>
          <p:cNvSpPr txBox="1"/>
          <p:nvPr/>
        </p:nvSpPr>
        <p:spPr>
          <a:xfrm>
            <a:off x="2244752" y="4986909"/>
            <a:ext cx="3048001" cy="369332"/>
          </a:xfrm>
          <a:prstGeom prst="rect">
            <a:avLst/>
          </a:prstGeom>
          <a:noFill/>
        </p:spPr>
        <p:txBody>
          <a:bodyPr wrap="square" rtlCol="0">
            <a:spAutoFit/>
          </a:bodyPr>
          <a:lstStyle/>
          <a:p>
            <a:r>
              <a:rPr lang="en-US" dirty="0"/>
              <a:t>(Expected value close to 1)</a:t>
            </a:r>
          </a:p>
        </p:txBody>
      </p:sp>
      <p:sp>
        <p:nvSpPr>
          <p:cNvPr id="15" name="Flowchart: Manual Operation 14">
            <a:extLst>
              <a:ext uri="{FF2B5EF4-FFF2-40B4-BE49-F238E27FC236}">
                <a16:creationId xmlns:a16="http://schemas.microsoft.com/office/drawing/2014/main" id="{900FD9DF-F92C-48BE-8791-95AF5827F2BA}"/>
              </a:ext>
            </a:extLst>
          </p:cNvPr>
          <p:cNvSpPr/>
          <p:nvPr/>
        </p:nvSpPr>
        <p:spPr>
          <a:xfrm>
            <a:off x="6381808" y="2564746"/>
            <a:ext cx="2504035" cy="1193799"/>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Convolutional Encoder</a:t>
            </a:r>
          </a:p>
        </p:txBody>
      </p:sp>
      <p:sp>
        <p:nvSpPr>
          <p:cNvPr id="16" name="Flowchart: Manual Operation 15">
            <a:extLst>
              <a:ext uri="{FF2B5EF4-FFF2-40B4-BE49-F238E27FC236}">
                <a16:creationId xmlns:a16="http://schemas.microsoft.com/office/drawing/2014/main" id="{CCBE0AED-7D3C-4184-8984-337E49443758}"/>
              </a:ext>
            </a:extLst>
          </p:cNvPr>
          <p:cNvSpPr/>
          <p:nvPr/>
        </p:nvSpPr>
        <p:spPr>
          <a:xfrm>
            <a:off x="9125009" y="2564745"/>
            <a:ext cx="2504035" cy="1193799"/>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Convolutional Encoder</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DA0B9A-4380-49DA-826D-4A8F5A011EB5}"/>
                  </a:ext>
                </a:extLst>
              </p:cNvPr>
              <p:cNvSpPr txBox="1"/>
              <p:nvPr/>
            </p:nvSpPr>
            <p:spPr>
              <a:xfrm>
                <a:off x="7211746" y="4549119"/>
                <a:ext cx="3826525" cy="400110"/>
              </a:xfrm>
              <a:prstGeom prst="rect">
                <a:avLst/>
              </a:prstGeom>
              <a:solidFill>
                <a:schemeClr val="bg2"/>
              </a:solidFill>
              <a:ln>
                <a:solidFill>
                  <a:schemeClr val="tx1"/>
                </a:solidFill>
              </a:ln>
            </p:spPr>
            <p:txBody>
              <a:bodyPr wrap="square" rtlCol="0">
                <a:spAutoFit/>
              </a:bodyPr>
              <a:lstStyle/>
              <a:p>
                <a:pPr algn="ctr"/>
                <a:r>
                  <a:rPr lang="en-US" sz="2000" b="1" dirty="0"/>
                  <a:t>D(x,y) = Similarity score </a:t>
                </a:r>
                <a14:m>
                  <m:oMath xmlns:m="http://schemas.openxmlformats.org/officeDocument/2006/math">
                    <m:r>
                      <a:rPr lang="en-US" sz="2000" b="1" i="1" smtClean="0">
                        <a:latin typeface="Cambria Math" panose="02040503050406030204" pitchFamily="18" charset="0"/>
                        <a:ea typeface="Cambria Math" panose="02040503050406030204" pitchFamily="18" charset="0"/>
                      </a:rPr>
                      <m:t>𝝐</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𝟎</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𝟏</m:t>
                    </m:r>
                    <m:r>
                      <a:rPr lang="en-US" sz="2000" b="1" i="1" smtClean="0">
                        <a:latin typeface="Cambria Math" panose="02040503050406030204" pitchFamily="18" charset="0"/>
                        <a:ea typeface="Cambria Math" panose="02040503050406030204" pitchFamily="18" charset="0"/>
                      </a:rPr>
                      <m:t>)</m:t>
                    </m:r>
                  </m:oMath>
                </a14:m>
                <a:endParaRPr lang="en-US" sz="2000" b="1" dirty="0"/>
              </a:p>
            </p:txBody>
          </p:sp>
        </mc:Choice>
        <mc:Fallback xmlns="">
          <p:sp>
            <p:nvSpPr>
              <p:cNvPr id="19" name="TextBox 18">
                <a:extLst>
                  <a:ext uri="{FF2B5EF4-FFF2-40B4-BE49-F238E27FC236}">
                    <a16:creationId xmlns:a16="http://schemas.microsoft.com/office/drawing/2014/main" id="{87DA0B9A-4380-49DA-826D-4A8F5A011EB5}"/>
                  </a:ext>
                </a:extLst>
              </p:cNvPr>
              <p:cNvSpPr txBox="1">
                <a:spLocks noRot="1" noChangeAspect="1" noMove="1" noResize="1" noEditPoints="1" noAdjustHandles="1" noChangeArrowheads="1" noChangeShapeType="1" noTextEdit="1"/>
              </p:cNvSpPr>
              <p:nvPr/>
            </p:nvSpPr>
            <p:spPr>
              <a:xfrm>
                <a:off x="7211746" y="4549119"/>
                <a:ext cx="3826525" cy="400110"/>
              </a:xfrm>
              <a:prstGeom prst="rect">
                <a:avLst/>
              </a:prstGeom>
              <a:blipFill>
                <a:blip r:embed="rId6"/>
                <a:stretch>
                  <a:fillRect t="-5882" b="-23529"/>
                </a:stretch>
              </a:blipFill>
              <a:ln>
                <a:solidFill>
                  <a:schemeClr val="tx1"/>
                </a:solid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F3197CA3-DF94-433E-BA98-5CDF3A7BA08E}"/>
              </a:ext>
            </a:extLst>
          </p:cNvPr>
          <p:cNvCxnSpPr>
            <a:stCxn id="15" idx="2"/>
            <a:endCxn id="19" idx="0"/>
          </p:cNvCxnSpPr>
          <p:nvPr/>
        </p:nvCxnSpPr>
        <p:spPr>
          <a:xfrm>
            <a:off x="7633826" y="3758545"/>
            <a:ext cx="1491183" cy="790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8651126-4F38-420C-8138-0D3DBCFC7A93}"/>
              </a:ext>
            </a:extLst>
          </p:cNvPr>
          <p:cNvCxnSpPr>
            <a:stCxn id="16" idx="2"/>
            <a:endCxn id="19" idx="0"/>
          </p:cNvCxnSpPr>
          <p:nvPr/>
        </p:nvCxnSpPr>
        <p:spPr>
          <a:xfrm flipH="1">
            <a:off x="9125009" y="3758544"/>
            <a:ext cx="1252018" cy="790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8F2620B-0237-4307-9DEE-EA0B8623A3EB}"/>
              </a:ext>
            </a:extLst>
          </p:cNvPr>
          <p:cNvSpPr txBox="1"/>
          <p:nvPr/>
        </p:nvSpPr>
        <p:spPr>
          <a:xfrm>
            <a:off x="7786225" y="4986909"/>
            <a:ext cx="3048001" cy="369332"/>
          </a:xfrm>
          <a:prstGeom prst="rect">
            <a:avLst/>
          </a:prstGeom>
          <a:noFill/>
        </p:spPr>
        <p:txBody>
          <a:bodyPr wrap="square" rtlCol="0">
            <a:spAutoFit/>
          </a:bodyPr>
          <a:lstStyle/>
          <a:p>
            <a:r>
              <a:rPr lang="en-US" dirty="0"/>
              <a:t>(Expected value close to 0)</a:t>
            </a:r>
          </a:p>
        </p:txBody>
      </p:sp>
      <p:pic>
        <p:nvPicPr>
          <p:cNvPr id="23" name="Picture 22" descr="A white circle with a black background&#10;&#10;Description automatically generated with medium confidence">
            <a:extLst>
              <a:ext uri="{FF2B5EF4-FFF2-40B4-BE49-F238E27FC236}">
                <a16:creationId xmlns:a16="http://schemas.microsoft.com/office/drawing/2014/main" id="{02287EAA-24E6-4B67-9D93-AD70FF7E15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2226" y="1761887"/>
            <a:ext cx="609600" cy="609600"/>
          </a:xfrm>
          <a:prstGeom prst="rect">
            <a:avLst/>
          </a:prstGeom>
        </p:spPr>
      </p:pic>
      <p:pic>
        <p:nvPicPr>
          <p:cNvPr id="24" name="Picture 23" descr="A white letter on a black background&#10;&#10;Description automatically generated with medium confidence">
            <a:extLst>
              <a:ext uri="{FF2B5EF4-FFF2-40B4-BE49-F238E27FC236}">
                <a16:creationId xmlns:a16="http://schemas.microsoft.com/office/drawing/2014/main" id="{F314A60F-EC77-412D-87D6-546B2A8B4D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8906" y="1761887"/>
            <a:ext cx="609600" cy="609600"/>
          </a:xfrm>
          <a:prstGeom prst="rect">
            <a:avLst/>
          </a:prstGeom>
        </p:spPr>
      </p:pic>
    </p:spTree>
    <p:extLst>
      <p:ext uri="{BB962C8B-B14F-4D97-AF65-F5344CB8AC3E}">
        <p14:creationId xmlns:p14="http://schemas.microsoft.com/office/powerpoint/2010/main" val="1603464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32DF98B-E6E9-406E-B753-B793489DE196}"/>
              </a:ext>
            </a:extLst>
          </p:cNvPr>
          <p:cNvSpPr/>
          <p:nvPr/>
        </p:nvSpPr>
        <p:spPr>
          <a:xfrm>
            <a:off x="1879599" y="2354236"/>
            <a:ext cx="1054094" cy="1399342"/>
          </a:xfrm>
          <a:prstGeom prst="rect">
            <a:avLst/>
          </a:prstGeom>
          <a:solidFill>
            <a:schemeClr val="bg1"/>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F43BAAE-5302-4AF7-AF6B-F071C04F8C3C}"/>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22</a:t>
            </a:fld>
            <a:endParaRPr lang="en-US" dirty="0">
              <a:solidFill>
                <a:schemeClr val="bg1"/>
              </a:solidFill>
            </a:endParaRPr>
          </a:p>
        </p:txBody>
      </p:sp>
      <p:sp>
        <p:nvSpPr>
          <p:cNvPr id="5" name="Title 1">
            <a:extLst>
              <a:ext uri="{FF2B5EF4-FFF2-40B4-BE49-F238E27FC236}">
                <a16:creationId xmlns:a16="http://schemas.microsoft.com/office/drawing/2014/main" id="{42EF465E-EC8F-4FF0-9BC3-0EFC09BA9017}"/>
              </a:ext>
            </a:extLst>
          </p:cNvPr>
          <p:cNvSpPr>
            <a:spLocks noGrp="1"/>
          </p:cNvSpPr>
          <p:nvPr>
            <p:ph type="title"/>
          </p:nvPr>
        </p:nvSpPr>
        <p:spPr>
          <a:xfrm>
            <a:off x="838200" y="365125"/>
            <a:ext cx="10515600" cy="1325563"/>
          </a:xfrm>
        </p:spPr>
        <p:txBody>
          <a:bodyPr/>
          <a:lstStyle/>
          <a:p>
            <a:pPr algn="ctr"/>
            <a:r>
              <a:rPr lang="en-US" dirty="0"/>
              <a:t>Few Shot Clustering Framework (E1-step) </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F5DE2D75-AB6A-4180-B70F-19461C64CACD}"/>
                  </a:ext>
                </a:extLst>
              </p:cNvPr>
              <p:cNvGraphicFramePr>
                <a:graphicFrameLocks noGrp="1"/>
              </p:cNvGraphicFramePr>
              <p:nvPr>
                <p:extLst>
                  <p:ext uri="{D42A27DB-BD31-4B8C-83A1-F6EECF244321}">
                    <p14:modId xmlns:p14="http://schemas.microsoft.com/office/powerpoint/2010/main" val="3130518220"/>
                  </p:ext>
                </p:extLst>
              </p:nvPr>
            </p:nvGraphicFramePr>
            <p:xfrm>
              <a:off x="2095499" y="2553056"/>
              <a:ext cx="6819900" cy="1104900"/>
            </p:xfrm>
            <a:graphic>
              <a:graphicData uri="http://schemas.openxmlformats.org/drawingml/2006/table">
                <a:tbl>
                  <a:tblPr/>
                  <a:tblGrid>
                    <a:gridCol w="681990">
                      <a:extLst>
                        <a:ext uri="{9D8B030D-6E8A-4147-A177-3AD203B41FA5}">
                          <a16:colId xmlns:a16="http://schemas.microsoft.com/office/drawing/2014/main" val="3444070693"/>
                        </a:ext>
                      </a:extLst>
                    </a:gridCol>
                    <a:gridCol w="681990">
                      <a:extLst>
                        <a:ext uri="{9D8B030D-6E8A-4147-A177-3AD203B41FA5}">
                          <a16:colId xmlns:a16="http://schemas.microsoft.com/office/drawing/2014/main" val="3914991802"/>
                        </a:ext>
                      </a:extLst>
                    </a:gridCol>
                    <a:gridCol w="681990">
                      <a:extLst>
                        <a:ext uri="{9D8B030D-6E8A-4147-A177-3AD203B41FA5}">
                          <a16:colId xmlns:a16="http://schemas.microsoft.com/office/drawing/2014/main" val="2178010575"/>
                        </a:ext>
                      </a:extLst>
                    </a:gridCol>
                    <a:gridCol w="681990">
                      <a:extLst>
                        <a:ext uri="{9D8B030D-6E8A-4147-A177-3AD203B41FA5}">
                          <a16:colId xmlns:a16="http://schemas.microsoft.com/office/drawing/2014/main" val="1808068669"/>
                        </a:ext>
                      </a:extLst>
                    </a:gridCol>
                    <a:gridCol w="681990">
                      <a:extLst>
                        <a:ext uri="{9D8B030D-6E8A-4147-A177-3AD203B41FA5}">
                          <a16:colId xmlns:a16="http://schemas.microsoft.com/office/drawing/2014/main" val="2310438494"/>
                        </a:ext>
                      </a:extLst>
                    </a:gridCol>
                    <a:gridCol w="681990">
                      <a:extLst>
                        <a:ext uri="{9D8B030D-6E8A-4147-A177-3AD203B41FA5}">
                          <a16:colId xmlns:a16="http://schemas.microsoft.com/office/drawing/2014/main" val="1182776608"/>
                        </a:ext>
                      </a:extLst>
                    </a:gridCol>
                    <a:gridCol w="681990">
                      <a:extLst>
                        <a:ext uri="{9D8B030D-6E8A-4147-A177-3AD203B41FA5}">
                          <a16:colId xmlns:a16="http://schemas.microsoft.com/office/drawing/2014/main" val="1256537167"/>
                        </a:ext>
                      </a:extLst>
                    </a:gridCol>
                    <a:gridCol w="681990">
                      <a:extLst>
                        <a:ext uri="{9D8B030D-6E8A-4147-A177-3AD203B41FA5}">
                          <a16:colId xmlns:a16="http://schemas.microsoft.com/office/drawing/2014/main" val="666915656"/>
                        </a:ext>
                      </a:extLst>
                    </a:gridCol>
                    <a:gridCol w="681990">
                      <a:extLst>
                        <a:ext uri="{9D8B030D-6E8A-4147-A177-3AD203B41FA5}">
                          <a16:colId xmlns:a16="http://schemas.microsoft.com/office/drawing/2014/main" val="64542625"/>
                        </a:ext>
                      </a:extLst>
                    </a:gridCol>
                    <a:gridCol w="681990">
                      <a:extLst>
                        <a:ext uri="{9D8B030D-6E8A-4147-A177-3AD203B41FA5}">
                          <a16:colId xmlns:a16="http://schemas.microsoft.com/office/drawing/2014/main" val="1113017854"/>
                        </a:ext>
                      </a:extLst>
                    </a:gridCol>
                  </a:tblGrid>
                  <a:tr h="55245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1,1</m:t>
                                    </m:r>
                                  </m:sub>
                                </m:sSub>
                              </m:oMath>
                            </m:oMathPara>
                          </a14:m>
                          <a:endParaRPr lang="en-US"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1,2</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1,3</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1,7</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1374751"/>
                      </a:ext>
                    </a:extLst>
                  </a:tr>
                  <a:tr h="55245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2,7</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2,10</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6451224"/>
                      </a:ext>
                    </a:extLst>
                  </a:tr>
                </a:tbl>
              </a:graphicData>
            </a:graphic>
          </p:graphicFrame>
        </mc:Choice>
        <mc:Fallback xmlns="">
          <p:graphicFrame>
            <p:nvGraphicFramePr>
              <p:cNvPr id="7" name="Table 6">
                <a:extLst>
                  <a:ext uri="{FF2B5EF4-FFF2-40B4-BE49-F238E27FC236}">
                    <a16:creationId xmlns:a16="http://schemas.microsoft.com/office/drawing/2014/main" id="{F5DE2D75-AB6A-4180-B70F-19461C64CACD}"/>
                  </a:ext>
                </a:extLst>
              </p:cNvPr>
              <p:cNvGraphicFramePr>
                <a:graphicFrameLocks noGrp="1"/>
              </p:cNvGraphicFramePr>
              <p:nvPr>
                <p:extLst>
                  <p:ext uri="{D42A27DB-BD31-4B8C-83A1-F6EECF244321}">
                    <p14:modId xmlns:p14="http://schemas.microsoft.com/office/powerpoint/2010/main" val="3130518220"/>
                  </p:ext>
                </p:extLst>
              </p:nvPr>
            </p:nvGraphicFramePr>
            <p:xfrm>
              <a:off x="2095499" y="2553056"/>
              <a:ext cx="6819900" cy="1104900"/>
            </p:xfrm>
            <a:graphic>
              <a:graphicData uri="http://schemas.openxmlformats.org/drawingml/2006/table">
                <a:tbl>
                  <a:tblPr/>
                  <a:tblGrid>
                    <a:gridCol w="681990">
                      <a:extLst>
                        <a:ext uri="{9D8B030D-6E8A-4147-A177-3AD203B41FA5}">
                          <a16:colId xmlns:a16="http://schemas.microsoft.com/office/drawing/2014/main" val="3444070693"/>
                        </a:ext>
                      </a:extLst>
                    </a:gridCol>
                    <a:gridCol w="681990">
                      <a:extLst>
                        <a:ext uri="{9D8B030D-6E8A-4147-A177-3AD203B41FA5}">
                          <a16:colId xmlns:a16="http://schemas.microsoft.com/office/drawing/2014/main" val="3914991802"/>
                        </a:ext>
                      </a:extLst>
                    </a:gridCol>
                    <a:gridCol w="681990">
                      <a:extLst>
                        <a:ext uri="{9D8B030D-6E8A-4147-A177-3AD203B41FA5}">
                          <a16:colId xmlns:a16="http://schemas.microsoft.com/office/drawing/2014/main" val="2178010575"/>
                        </a:ext>
                      </a:extLst>
                    </a:gridCol>
                    <a:gridCol w="681990">
                      <a:extLst>
                        <a:ext uri="{9D8B030D-6E8A-4147-A177-3AD203B41FA5}">
                          <a16:colId xmlns:a16="http://schemas.microsoft.com/office/drawing/2014/main" val="1808068669"/>
                        </a:ext>
                      </a:extLst>
                    </a:gridCol>
                    <a:gridCol w="681990">
                      <a:extLst>
                        <a:ext uri="{9D8B030D-6E8A-4147-A177-3AD203B41FA5}">
                          <a16:colId xmlns:a16="http://schemas.microsoft.com/office/drawing/2014/main" val="2310438494"/>
                        </a:ext>
                      </a:extLst>
                    </a:gridCol>
                    <a:gridCol w="681990">
                      <a:extLst>
                        <a:ext uri="{9D8B030D-6E8A-4147-A177-3AD203B41FA5}">
                          <a16:colId xmlns:a16="http://schemas.microsoft.com/office/drawing/2014/main" val="1182776608"/>
                        </a:ext>
                      </a:extLst>
                    </a:gridCol>
                    <a:gridCol w="681990">
                      <a:extLst>
                        <a:ext uri="{9D8B030D-6E8A-4147-A177-3AD203B41FA5}">
                          <a16:colId xmlns:a16="http://schemas.microsoft.com/office/drawing/2014/main" val="1256537167"/>
                        </a:ext>
                      </a:extLst>
                    </a:gridCol>
                    <a:gridCol w="681990">
                      <a:extLst>
                        <a:ext uri="{9D8B030D-6E8A-4147-A177-3AD203B41FA5}">
                          <a16:colId xmlns:a16="http://schemas.microsoft.com/office/drawing/2014/main" val="666915656"/>
                        </a:ext>
                      </a:extLst>
                    </a:gridCol>
                    <a:gridCol w="681990">
                      <a:extLst>
                        <a:ext uri="{9D8B030D-6E8A-4147-A177-3AD203B41FA5}">
                          <a16:colId xmlns:a16="http://schemas.microsoft.com/office/drawing/2014/main" val="64542625"/>
                        </a:ext>
                      </a:extLst>
                    </a:gridCol>
                    <a:gridCol w="681990">
                      <a:extLst>
                        <a:ext uri="{9D8B030D-6E8A-4147-A177-3AD203B41FA5}">
                          <a16:colId xmlns:a16="http://schemas.microsoft.com/office/drawing/2014/main" val="1113017854"/>
                        </a:ext>
                      </a:extLst>
                    </a:gridCol>
                  </a:tblGrid>
                  <a:tr h="552450">
                    <a:tc>
                      <a:txBody>
                        <a:bodyPr/>
                        <a:lstStyle/>
                        <a:p>
                          <a:endParaRPr lang="en-US"/>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blipFill>
                          <a:blip r:embed="rId3"/>
                          <a:stretch>
                            <a:fillRect l="-893" t="-1087" r="-901786" b="-101087"/>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893" t="-1087" r="-801786" b="-101087"/>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893" t="-1087" r="-701786" b="-101087"/>
                          </a:stretch>
                        </a:blip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0893" t="-1087" r="-301786" b="-101087"/>
                          </a:stretch>
                        </a:blip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1374751"/>
                      </a:ext>
                    </a:extLst>
                  </a:tr>
                  <a:tr h="55245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0893" t="-102198" r="-301786" b="-2198"/>
                          </a:stretch>
                        </a:blip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00893" t="-102198" r="-1786" b="-2198"/>
                          </a:stretch>
                        </a:blipFill>
                      </a:tcPr>
                    </a:tc>
                    <a:extLst>
                      <a:ext uri="{0D108BD9-81ED-4DB2-BD59-A6C34878D82A}">
                        <a16:rowId xmlns:a16="http://schemas.microsoft.com/office/drawing/2014/main" val="776451224"/>
                      </a:ext>
                    </a:extLst>
                  </a:tr>
                </a:tbl>
              </a:graphicData>
            </a:graphic>
          </p:graphicFrame>
        </mc:Fallback>
      </mc:AlternateContent>
      <p:sp>
        <p:nvSpPr>
          <p:cNvPr id="8" name="TextBox 7">
            <a:extLst>
              <a:ext uri="{FF2B5EF4-FFF2-40B4-BE49-F238E27FC236}">
                <a16:creationId xmlns:a16="http://schemas.microsoft.com/office/drawing/2014/main" id="{25005680-6577-4D50-85B1-0F6F799898F8}"/>
              </a:ext>
            </a:extLst>
          </p:cNvPr>
          <p:cNvSpPr txBox="1"/>
          <p:nvPr/>
        </p:nvSpPr>
        <p:spPr>
          <a:xfrm>
            <a:off x="546000" y="2069060"/>
            <a:ext cx="1371600" cy="707886"/>
          </a:xfrm>
          <a:prstGeom prst="rect">
            <a:avLst/>
          </a:prstGeom>
          <a:noFill/>
        </p:spPr>
        <p:txBody>
          <a:bodyPr wrap="square" rtlCol="0">
            <a:spAutoFit/>
          </a:bodyPr>
          <a:lstStyle/>
          <a:p>
            <a:r>
              <a:rPr lang="en-US" sz="2000" b="1" dirty="0"/>
              <a:t>Labeled images (L)</a:t>
            </a:r>
          </a:p>
        </p:txBody>
      </p:sp>
      <p:cxnSp>
        <p:nvCxnSpPr>
          <p:cNvPr id="10" name="Straight Arrow Connector 9">
            <a:extLst>
              <a:ext uri="{FF2B5EF4-FFF2-40B4-BE49-F238E27FC236}">
                <a16:creationId xmlns:a16="http://schemas.microsoft.com/office/drawing/2014/main" id="{1DCB97F4-395A-4AB6-9771-A6539FAE671E}"/>
              </a:ext>
            </a:extLst>
          </p:cNvPr>
          <p:cNvCxnSpPr/>
          <p:nvPr/>
        </p:nvCxnSpPr>
        <p:spPr>
          <a:xfrm>
            <a:off x="1752599" y="2553056"/>
            <a:ext cx="0" cy="482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046735D-0835-4DA3-A736-ACC096240413}"/>
              </a:ext>
            </a:extLst>
          </p:cNvPr>
          <p:cNvSpPr txBox="1"/>
          <p:nvPr/>
        </p:nvSpPr>
        <p:spPr>
          <a:xfrm>
            <a:off x="2095499" y="1646350"/>
            <a:ext cx="1371600" cy="707886"/>
          </a:xfrm>
          <a:prstGeom prst="rect">
            <a:avLst/>
          </a:prstGeom>
          <a:noFill/>
        </p:spPr>
        <p:txBody>
          <a:bodyPr wrap="square" rtlCol="0">
            <a:spAutoFit/>
          </a:bodyPr>
          <a:lstStyle/>
          <a:p>
            <a:r>
              <a:rPr lang="en-US" sz="2000" b="1" dirty="0"/>
              <a:t>Unlabeled images (R)</a:t>
            </a:r>
          </a:p>
        </p:txBody>
      </p:sp>
      <p:cxnSp>
        <p:nvCxnSpPr>
          <p:cNvPr id="12" name="Straight Arrow Connector 11">
            <a:extLst>
              <a:ext uri="{FF2B5EF4-FFF2-40B4-BE49-F238E27FC236}">
                <a16:creationId xmlns:a16="http://schemas.microsoft.com/office/drawing/2014/main" id="{50840E08-A2DA-4A2C-8716-931086AC5153}"/>
              </a:ext>
            </a:extLst>
          </p:cNvPr>
          <p:cNvCxnSpPr>
            <a:cxnSpLocks/>
          </p:cNvCxnSpPr>
          <p:nvPr/>
        </p:nvCxnSpPr>
        <p:spPr>
          <a:xfrm>
            <a:off x="3467099" y="2169570"/>
            <a:ext cx="711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707541A-DAD6-4F7E-B438-D0B73E4649D3}"/>
              </a:ext>
            </a:extLst>
          </p:cNvPr>
          <p:cNvSpPr txBox="1"/>
          <p:nvPr/>
        </p:nvSpPr>
        <p:spPr>
          <a:xfrm>
            <a:off x="1193799" y="1600183"/>
            <a:ext cx="1371600" cy="400110"/>
          </a:xfrm>
          <a:prstGeom prst="rect">
            <a:avLst/>
          </a:prstGeom>
          <a:noFill/>
        </p:spPr>
        <p:txBody>
          <a:bodyPr wrap="square" rtlCol="0">
            <a:spAutoFit/>
          </a:bodyPr>
          <a:lstStyle/>
          <a:p>
            <a:r>
              <a:rPr lang="en-US" sz="2000" b="1" dirty="0">
                <a:solidFill>
                  <a:schemeClr val="accent6"/>
                </a:solidFill>
              </a:rPr>
              <a:t>Class 0</a:t>
            </a:r>
          </a:p>
        </p:txBody>
      </p:sp>
      <mc:AlternateContent xmlns:mc="http://schemas.openxmlformats.org/markup-compatibility/2006" xmlns:a14="http://schemas.microsoft.com/office/drawing/2010/main">
        <mc:Choice Requires="a14">
          <p:graphicFrame>
            <p:nvGraphicFramePr>
              <p:cNvPr id="27" name="Table 26">
                <a:extLst>
                  <a:ext uri="{FF2B5EF4-FFF2-40B4-BE49-F238E27FC236}">
                    <a16:creationId xmlns:a16="http://schemas.microsoft.com/office/drawing/2014/main" id="{0C08BB0D-B8D8-451D-8093-0B464550D08D}"/>
                  </a:ext>
                </a:extLst>
              </p:cNvPr>
              <p:cNvGraphicFramePr>
                <a:graphicFrameLocks noGrp="1"/>
              </p:cNvGraphicFramePr>
              <p:nvPr>
                <p:extLst>
                  <p:ext uri="{D42A27DB-BD31-4B8C-83A1-F6EECF244321}">
                    <p14:modId xmlns:p14="http://schemas.microsoft.com/office/powerpoint/2010/main" val="3727603969"/>
                  </p:ext>
                </p:extLst>
              </p:nvPr>
            </p:nvGraphicFramePr>
            <p:xfrm>
              <a:off x="2095499" y="4775218"/>
              <a:ext cx="6819900" cy="1104900"/>
            </p:xfrm>
            <a:graphic>
              <a:graphicData uri="http://schemas.openxmlformats.org/drawingml/2006/table">
                <a:tbl>
                  <a:tblPr/>
                  <a:tblGrid>
                    <a:gridCol w="681990">
                      <a:extLst>
                        <a:ext uri="{9D8B030D-6E8A-4147-A177-3AD203B41FA5}">
                          <a16:colId xmlns:a16="http://schemas.microsoft.com/office/drawing/2014/main" val="3444070693"/>
                        </a:ext>
                      </a:extLst>
                    </a:gridCol>
                    <a:gridCol w="681990">
                      <a:extLst>
                        <a:ext uri="{9D8B030D-6E8A-4147-A177-3AD203B41FA5}">
                          <a16:colId xmlns:a16="http://schemas.microsoft.com/office/drawing/2014/main" val="3914991802"/>
                        </a:ext>
                      </a:extLst>
                    </a:gridCol>
                    <a:gridCol w="681990">
                      <a:extLst>
                        <a:ext uri="{9D8B030D-6E8A-4147-A177-3AD203B41FA5}">
                          <a16:colId xmlns:a16="http://schemas.microsoft.com/office/drawing/2014/main" val="2178010575"/>
                        </a:ext>
                      </a:extLst>
                    </a:gridCol>
                    <a:gridCol w="681990">
                      <a:extLst>
                        <a:ext uri="{9D8B030D-6E8A-4147-A177-3AD203B41FA5}">
                          <a16:colId xmlns:a16="http://schemas.microsoft.com/office/drawing/2014/main" val="1808068669"/>
                        </a:ext>
                      </a:extLst>
                    </a:gridCol>
                    <a:gridCol w="681990">
                      <a:extLst>
                        <a:ext uri="{9D8B030D-6E8A-4147-A177-3AD203B41FA5}">
                          <a16:colId xmlns:a16="http://schemas.microsoft.com/office/drawing/2014/main" val="2310438494"/>
                        </a:ext>
                      </a:extLst>
                    </a:gridCol>
                    <a:gridCol w="681990">
                      <a:extLst>
                        <a:ext uri="{9D8B030D-6E8A-4147-A177-3AD203B41FA5}">
                          <a16:colId xmlns:a16="http://schemas.microsoft.com/office/drawing/2014/main" val="1182776608"/>
                        </a:ext>
                      </a:extLst>
                    </a:gridCol>
                    <a:gridCol w="681990">
                      <a:extLst>
                        <a:ext uri="{9D8B030D-6E8A-4147-A177-3AD203B41FA5}">
                          <a16:colId xmlns:a16="http://schemas.microsoft.com/office/drawing/2014/main" val="1256537167"/>
                        </a:ext>
                      </a:extLst>
                    </a:gridCol>
                    <a:gridCol w="681990">
                      <a:extLst>
                        <a:ext uri="{9D8B030D-6E8A-4147-A177-3AD203B41FA5}">
                          <a16:colId xmlns:a16="http://schemas.microsoft.com/office/drawing/2014/main" val="666915656"/>
                        </a:ext>
                      </a:extLst>
                    </a:gridCol>
                    <a:gridCol w="681990">
                      <a:extLst>
                        <a:ext uri="{9D8B030D-6E8A-4147-A177-3AD203B41FA5}">
                          <a16:colId xmlns:a16="http://schemas.microsoft.com/office/drawing/2014/main" val="64542625"/>
                        </a:ext>
                      </a:extLst>
                    </a:gridCol>
                    <a:gridCol w="681990">
                      <a:extLst>
                        <a:ext uri="{9D8B030D-6E8A-4147-A177-3AD203B41FA5}">
                          <a16:colId xmlns:a16="http://schemas.microsoft.com/office/drawing/2014/main" val="1113017854"/>
                        </a:ext>
                      </a:extLst>
                    </a:gridCol>
                  </a:tblGrid>
                  <a:tr h="55245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1,1</m:t>
                                    </m:r>
                                  </m:sub>
                                </m:sSub>
                              </m:oMath>
                            </m:oMathPara>
                          </a14:m>
                          <a:endParaRPr lang="en-US"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1,2</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1,3</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1374751"/>
                      </a:ext>
                    </a:extLst>
                  </a:tr>
                  <a:tr h="55245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2,3</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2,7</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2,10</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6451224"/>
                      </a:ext>
                    </a:extLst>
                  </a:tr>
                </a:tbl>
              </a:graphicData>
            </a:graphic>
          </p:graphicFrame>
        </mc:Choice>
        <mc:Fallback xmlns="">
          <p:graphicFrame>
            <p:nvGraphicFramePr>
              <p:cNvPr id="27" name="Table 26">
                <a:extLst>
                  <a:ext uri="{FF2B5EF4-FFF2-40B4-BE49-F238E27FC236}">
                    <a16:creationId xmlns:a16="http://schemas.microsoft.com/office/drawing/2014/main" id="{0C08BB0D-B8D8-451D-8093-0B464550D08D}"/>
                  </a:ext>
                </a:extLst>
              </p:cNvPr>
              <p:cNvGraphicFramePr>
                <a:graphicFrameLocks noGrp="1"/>
              </p:cNvGraphicFramePr>
              <p:nvPr>
                <p:extLst>
                  <p:ext uri="{D42A27DB-BD31-4B8C-83A1-F6EECF244321}">
                    <p14:modId xmlns:p14="http://schemas.microsoft.com/office/powerpoint/2010/main" val="3727603969"/>
                  </p:ext>
                </p:extLst>
              </p:nvPr>
            </p:nvGraphicFramePr>
            <p:xfrm>
              <a:off x="2095499" y="4775218"/>
              <a:ext cx="6819900" cy="1104900"/>
            </p:xfrm>
            <a:graphic>
              <a:graphicData uri="http://schemas.openxmlformats.org/drawingml/2006/table">
                <a:tbl>
                  <a:tblPr/>
                  <a:tblGrid>
                    <a:gridCol w="681990">
                      <a:extLst>
                        <a:ext uri="{9D8B030D-6E8A-4147-A177-3AD203B41FA5}">
                          <a16:colId xmlns:a16="http://schemas.microsoft.com/office/drawing/2014/main" val="3444070693"/>
                        </a:ext>
                      </a:extLst>
                    </a:gridCol>
                    <a:gridCol w="681990">
                      <a:extLst>
                        <a:ext uri="{9D8B030D-6E8A-4147-A177-3AD203B41FA5}">
                          <a16:colId xmlns:a16="http://schemas.microsoft.com/office/drawing/2014/main" val="3914991802"/>
                        </a:ext>
                      </a:extLst>
                    </a:gridCol>
                    <a:gridCol w="681990">
                      <a:extLst>
                        <a:ext uri="{9D8B030D-6E8A-4147-A177-3AD203B41FA5}">
                          <a16:colId xmlns:a16="http://schemas.microsoft.com/office/drawing/2014/main" val="2178010575"/>
                        </a:ext>
                      </a:extLst>
                    </a:gridCol>
                    <a:gridCol w="681990">
                      <a:extLst>
                        <a:ext uri="{9D8B030D-6E8A-4147-A177-3AD203B41FA5}">
                          <a16:colId xmlns:a16="http://schemas.microsoft.com/office/drawing/2014/main" val="1808068669"/>
                        </a:ext>
                      </a:extLst>
                    </a:gridCol>
                    <a:gridCol w="681990">
                      <a:extLst>
                        <a:ext uri="{9D8B030D-6E8A-4147-A177-3AD203B41FA5}">
                          <a16:colId xmlns:a16="http://schemas.microsoft.com/office/drawing/2014/main" val="2310438494"/>
                        </a:ext>
                      </a:extLst>
                    </a:gridCol>
                    <a:gridCol w="681990">
                      <a:extLst>
                        <a:ext uri="{9D8B030D-6E8A-4147-A177-3AD203B41FA5}">
                          <a16:colId xmlns:a16="http://schemas.microsoft.com/office/drawing/2014/main" val="1182776608"/>
                        </a:ext>
                      </a:extLst>
                    </a:gridCol>
                    <a:gridCol w="681990">
                      <a:extLst>
                        <a:ext uri="{9D8B030D-6E8A-4147-A177-3AD203B41FA5}">
                          <a16:colId xmlns:a16="http://schemas.microsoft.com/office/drawing/2014/main" val="1256537167"/>
                        </a:ext>
                      </a:extLst>
                    </a:gridCol>
                    <a:gridCol w="681990">
                      <a:extLst>
                        <a:ext uri="{9D8B030D-6E8A-4147-A177-3AD203B41FA5}">
                          <a16:colId xmlns:a16="http://schemas.microsoft.com/office/drawing/2014/main" val="666915656"/>
                        </a:ext>
                      </a:extLst>
                    </a:gridCol>
                    <a:gridCol w="681990">
                      <a:extLst>
                        <a:ext uri="{9D8B030D-6E8A-4147-A177-3AD203B41FA5}">
                          <a16:colId xmlns:a16="http://schemas.microsoft.com/office/drawing/2014/main" val="64542625"/>
                        </a:ext>
                      </a:extLst>
                    </a:gridCol>
                    <a:gridCol w="681990">
                      <a:extLst>
                        <a:ext uri="{9D8B030D-6E8A-4147-A177-3AD203B41FA5}">
                          <a16:colId xmlns:a16="http://schemas.microsoft.com/office/drawing/2014/main" val="1113017854"/>
                        </a:ext>
                      </a:extLst>
                    </a:gridCol>
                  </a:tblGrid>
                  <a:tr h="552450">
                    <a:tc>
                      <a:txBody>
                        <a:bodyPr/>
                        <a:lstStyle/>
                        <a:p>
                          <a:endParaRPr lang="en-US"/>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blipFill>
                          <a:blip r:embed="rId4"/>
                          <a:stretch>
                            <a:fillRect l="-893" t="-1099" r="-901786" b="-10219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893" t="-1099" r="-801786" b="-10219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893" t="-1099" r="-701786" b="-102198"/>
                          </a:stretch>
                        </a:blip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1374751"/>
                      </a:ext>
                    </a:extLst>
                  </a:tr>
                  <a:tr h="55245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893" t="-101099" r="-701786" b="-2198"/>
                          </a:stretch>
                        </a:blip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00893" t="-101099" r="-301786" b="-2198"/>
                          </a:stretch>
                        </a:blip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00893" t="-101099" r="-1786" b="-2198"/>
                          </a:stretch>
                        </a:blipFill>
                      </a:tcPr>
                    </a:tc>
                    <a:extLst>
                      <a:ext uri="{0D108BD9-81ED-4DB2-BD59-A6C34878D82A}">
                        <a16:rowId xmlns:a16="http://schemas.microsoft.com/office/drawing/2014/main" val="776451224"/>
                      </a:ext>
                    </a:extLst>
                  </a:tr>
                </a:tbl>
              </a:graphicData>
            </a:graphic>
          </p:graphicFrame>
        </mc:Fallback>
      </mc:AlternateContent>
      <p:sp>
        <p:nvSpPr>
          <p:cNvPr id="28" name="TextBox 27">
            <a:extLst>
              <a:ext uri="{FF2B5EF4-FFF2-40B4-BE49-F238E27FC236}">
                <a16:creationId xmlns:a16="http://schemas.microsoft.com/office/drawing/2014/main" id="{3DADC136-3FD2-4731-81A4-C087B543AEF5}"/>
              </a:ext>
            </a:extLst>
          </p:cNvPr>
          <p:cNvSpPr txBox="1"/>
          <p:nvPr/>
        </p:nvSpPr>
        <p:spPr>
          <a:xfrm>
            <a:off x="546000" y="4278540"/>
            <a:ext cx="1371600" cy="707886"/>
          </a:xfrm>
          <a:prstGeom prst="rect">
            <a:avLst/>
          </a:prstGeom>
          <a:noFill/>
        </p:spPr>
        <p:txBody>
          <a:bodyPr wrap="square" rtlCol="0">
            <a:spAutoFit/>
          </a:bodyPr>
          <a:lstStyle/>
          <a:p>
            <a:r>
              <a:rPr lang="en-US" sz="2000" b="1" dirty="0"/>
              <a:t>Labeled images (L)</a:t>
            </a:r>
          </a:p>
        </p:txBody>
      </p:sp>
      <p:cxnSp>
        <p:nvCxnSpPr>
          <p:cNvPr id="29" name="Straight Arrow Connector 28">
            <a:extLst>
              <a:ext uri="{FF2B5EF4-FFF2-40B4-BE49-F238E27FC236}">
                <a16:creationId xmlns:a16="http://schemas.microsoft.com/office/drawing/2014/main" id="{6BED103C-D766-4FA8-9FCF-86F0CDB0FF65}"/>
              </a:ext>
            </a:extLst>
          </p:cNvPr>
          <p:cNvCxnSpPr/>
          <p:nvPr/>
        </p:nvCxnSpPr>
        <p:spPr>
          <a:xfrm>
            <a:off x="1752599" y="4775218"/>
            <a:ext cx="0" cy="482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27A2023-F427-4BBF-A489-A6692A81A317}"/>
              </a:ext>
            </a:extLst>
          </p:cNvPr>
          <p:cNvSpPr txBox="1"/>
          <p:nvPr/>
        </p:nvSpPr>
        <p:spPr>
          <a:xfrm>
            <a:off x="2095499" y="3868512"/>
            <a:ext cx="1371600" cy="707886"/>
          </a:xfrm>
          <a:prstGeom prst="rect">
            <a:avLst/>
          </a:prstGeom>
          <a:noFill/>
        </p:spPr>
        <p:txBody>
          <a:bodyPr wrap="square" rtlCol="0">
            <a:spAutoFit/>
          </a:bodyPr>
          <a:lstStyle/>
          <a:p>
            <a:r>
              <a:rPr lang="en-US" sz="2000" b="1" dirty="0"/>
              <a:t>Unlabeled images (R)</a:t>
            </a:r>
          </a:p>
        </p:txBody>
      </p:sp>
      <p:cxnSp>
        <p:nvCxnSpPr>
          <p:cNvPr id="31" name="Straight Arrow Connector 30">
            <a:extLst>
              <a:ext uri="{FF2B5EF4-FFF2-40B4-BE49-F238E27FC236}">
                <a16:creationId xmlns:a16="http://schemas.microsoft.com/office/drawing/2014/main" id="{153F9DCC-DEB9-44CC-86D8-AE3D53B76559}"/>
              </a:ext>
            </a:extLst>
          </p:cNvPr>
          <p:cNvCxnSpPr>
            <a:cxnSpLocks/>
          </p:cNvCxnSpPr>
          <p:nvPr/>
        </p:nvCxnSpPr>
        <p:spPr>
          <a:xfrm>
            <a:off x="3467099" y="4123933"/>
            <a:ext cx="711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1A13FCC-40D6-48E2-BD63-E38C6AD67E97}"/>
              </a:ext>
            </a:extLst>
          </p:cNvPr>
          <p:cNvSpPr txBox="1"/>
          <p:nvPr/>
        </p:nvSpPr>
        <p:spPr>
          <a:xfrm>
            <a:off x="1193799" y="3822345"/>
            <a:ext cx="1371600" cy="400110"/>
          </a:xfrm>
          <a:prstGeom prst="rect">
            <a:avLst/>
          </a:prstGeom>
          <a:noFill/>
        </p:spPr>
        <p:txBody>
          <a:bodyPr wrap="square" rtlCol="0">
            <a:spAutoFit/>
          </a:bodyPr>
          <a:lstStyle/>
          <a:p>
            <a:r>
              <a:rPr lang="en-US" sz="2000" b="1" dirty="0">
                <a:solidFill>
                  <a:schemeClr val="accent6"/>
                </a:solidFill>
              </a:rPr>
              <a:t>Class 1</a:t>
            </a:r>
          </a:p>
        </p:txBody>
      </p:sp>
      <p:sp>
        <p:nvSpPr>
          <p:cNvPr id="20" name="Rectangle 19">
            <a:extLst>
              <a:ext uri="{FF2B5EF4-FFF2-40B4-BE49-F238E27FC236}">
                <a16:creationId xmlns:a16="http://schemas.microsoft.com/office/drawing/2014/main" id="{FB45F91F-220E-4564-B4AE-11D26413150C}"/>
              </a:ext>
            </a:extLst>
          </p:cNvPr>
          <p:cNvSpPr/>
          <p:nvPr/>
        </p:nvSpPr>
        <p:spPr>
          <a:xfrm>
            <a:off x="3968759" y="2354236"/>
            <a:ext cx="1054094" cy="1399342"/>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9A1D25-47BE-4717-8392-7E2B448F507E}"/>
              </a:ext>
            </a:extLst>
          </p:cNvPr>
          <p:cNvSpPr/>
          <p:nvPr/>
        </p:nvSpPr>
        <p:spPr>
          <a:xfrm>
            <a:off x="5958435" y="2358687"/>
            <a:ext cx="1054094" cy="1399342"/>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Connector: Elbow 2">
            <a:extLst>
              <a:ext uri="{FF2B5EF4-FFF2-40B4-BE49-F238E27FC236}">
                <a16:creationId xmlns:a16="http://schemas.microsoft.com/office/drawing/2014/main" id="{6B6047A1-D345-47BF-A148-09400B7D9044}"/>
              </a:ext>
            </a:extLst>
          </p:cNvPr>
          <p:cNvCxnSpPr>
            <a:cxnSpLocks/>
            <a:stCxn id="21" idx="0"/>
          </p:cNvCxnSpPr>
          <p:nvPr/>
        </p:nvCxnSpPr>
        <p:spPr>
          <a:xfrm rot="5400000" flipH="1" flipV="1">
            <a:off x="6868122" y="1602691"/>
            <a:ext cx="373356" cy="11386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504579-48B8-4387-846A-0DCC6809F557}"/>
                  </a:ext>
                </a:extLst>
              </p:cNvPr>
              <p:cNvSpPr txBox="1"/>
              <p:nvPr/>
            </p:nvSpPr>
            <p:spPr>
              <a:xfrm>
                <a:off x="6743184" y="1642562"/>
                <a:ext cx="667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𝔼</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6" name="TextBox 5">
                <a:extLst>
                  <a:ext uri="{FF2B5EF4-FFF2-40B4-BE49-F238E27FC236}">
                    <a16:creationId xmlns:a16="http://schemas.microsoft.com/office/drawing/2014/main" id="{8B504579-48B8-4387-846A-0DCC6809F557}"/>
                  </a:ext>
                </a:extLst>
              </p:cNvPr>
              <p:cNvSpPr txBox="1">
                <a:spLocks noRot="1" noChangeAspect="1" noMove="1" noResize="1" noEditPoints="1" noAdjustHandles="1" noChangeArrowheads="1" noChangeShapeType="1" noTextEdit="1"/>
              </p:cNvSpPr>
              <p:nvPr/>
            </p:nvSpPr>
            <p:spPr>
              <a:xfrm>
                <a:off x="6743184" y="1642562"/>
                <a:ext cx="667265"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334B293-B5EB-4119-818F-7469C711DFF0}"/>
                  </a:ext>
                </a:extLst>
              </p:cNvPr>
              <p:cNvSpPr txBox="1"/>
              <p:nvPr/>
            </p:nvSpPr>
            <p:spPr>
              <a:xfrm>
                <a:off x="7624119" y="1800238"/>
                <a:ext cx="4567881" cy="369332"/>
              </a:xfrm>
              <a:prstGeom prst="rect">
                <a:avLst/>
              </a:prstGeom>
              <a:noFill/>
            </p:spPr>
            <p:txBody>
              <a:bodyPr wrap="square">
                <a:spAutoFit/>
              </a:bodyPr>
              <a:lstStyle/>
              <a:p>
                <a:pPr algn="ctr"/>
                <a14:m>
                  <m:oMathPara xmlns:m="http://schemas.openxmlformats.org/officeDocument/2006/math">
                    <m:oMathParaPr>
                      <m:jc m:val="left"/>
                    </m:oMathParaPr>
                    <m:oMath xmlns:m="http://schemas.openxmlformats.org/officeDocument/2006/math">
                      <m:r>
                        <a:rPr lang="en-US" b="1" i="1" smtClean="0">
                          <a:latin typeface="Cambria Math" panose="02040503050406030204" pitchFamily="18" charset="0"/>
                        </a:rPr>
                        <m:t>𝑷</m:t>
                      </m:r>
                      <m:r>
                        <a:rPr lang="en-US" b="1" i="1" smtClean="0">
                          <a:latin typeface="Cambria Math" panose="02040503050406030204" pitchFamily="18" charset="0"/>
                        </a:rPr>
                        <m:t>(</m:t>
                      </m:r>
                      <m:r>
                        <a:rPr lang="en-US" b="1" i="1" smtClean="0">
                          <a:latin typeface="Cambria Math" panose="02040503050406030204" pitchFamily="18" charset="0"/>
                        </a:rPr>
                        <m:t>𝑰𝒏𝒑</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𝒖𝒕</m:t>
                          </m:r>
                        </m:e>
                        <m:sub>
                          <m:r>
                            <a:rPr lang="en-US" b="1" i="1" smtClean="0">
                              <a:latin typeface="Cambria Math" panose="02040503050406030204" pitchFamily="18" charset="0"/>
                            </a:rPr>
                            <m:t>𝑹</m:t>
                          </m:r>
                          <m:r>
                            <a:rPr lang="en-US" b="1" i="1" smtClean="0">
                              <a:latin typeface="Cambria Math" panose="02040503050406030204" pitchFamily="18" charset="0"/>
                            </a:rPr>
                            <m:t>𝟕</m:t>
                          </m:r>
                        </m:sub>
                      </m:sSub>
                      <m:r>
                        <a:rPr lang="en-US" b="1" i="1">
                          <a:latin typeface="Cambria Math" panose="02040503050406030204" pitchFamily="18" charset="0"/>
                        </a:rPr>
                        <m:t>|</m:t>
                      </m:r>
                      <m:r>
                        <a:rPr lang="en-US" b="1" i="1">
                          <a:latin typeface="Cambria Math" panose="02040503050406030204" pitchFamily="18" charset="0"/>
                        </a:rPr>
                        <m:t>𝒄𝒍𝒂𝒔𝒔</m:t>
                      </m:r>
                      <m:r>
                        <a:rPr lang="en-US" b="1" i="1">
                          <a:latin typeface="Cambria Math" panose="02040503050406030204" pitchFamily="18" charset="0"/>
                        </a:rPr>
                        <m:t>=</m:t>
                      </m:r>
                      <m:r>
                        <a:rPr lang="en-US" b="1" i="1">
                          <a:latin typeface="Cambria Math" panose="02040503050406030204" pitchFamily="18" charset="0"/>
                        </a:rPr>
                        <m:t>𝒄𝒍𝒂𝒔𝒔</m:t>
                      </m:r>
                      <m:d>
                        <m:dPr>
                          <m:ctrlPr>
                            <a:rPr lang="en-US" b="1" i="1">
                              <a:latin typeface="Cambria Math" panose="02040503050406030204" pitchFamily="18" charset="0"/>
                            </a:rPr>
                          </m:ctrlPr>
                        </m:dPr>
                        <m:e>
                          <m:r>
                            <a:rPr lang="en-US" b="1" i="1">
                              <a:latin typeface="Cambria Math" panose="02040503050406030204" pitchFamily="18" charset="0"/>
                            </a:rPr>
                            <m:t>𝑰𝒏𝒑</m:t>
                          </m:r>
                          <m:sSub>
                            <m:sSubPr>
                              <m:ctrlPr>
                                <a:rPr lang="en-US" b="1" i="1">
                                  <a:latin typeface="Cambria Math" panose="02040503050406030204" pitchFamily="18" charset="0"/>
                                </a:rPr>
                              </m:ctrlPr>
                            </m:sSubPr>
                            <m:e>
                              <m:r>
                                <a:rPr lang="en-US" b="1" i="1">
                                  <a:latin typeface="Cambria Math" panose="02040503050406030204" pitchFamily="18" charset="0"/>
                                </a:rPr>
                                <m:t>𝒖𝒕</m:t>
                              </m:r>
                            </m:e>
                            <m:sub>
                              <m:r>
                                <a:rPr lang="en-US" b="1" i="1" smtClean="0">
                                  <a:latin typeface="Cambria Math" panose="02040503050406030204" pitchFamily="18" charset="0"/>
                                </a:rPr>
                                <m:t>𝑳</m:t>
                              </m:r>
                              <m:r>
                                <a:rPr lang="en-US" b="1" i="1" smtClean="0">
                                  <a:latin typeface="Cambria Math" panose="02040503050406030204" pitchFamily="18" charset="0"/>
                                </a:rPr>
                                <m:t>𝟕</m:t>
                              </m:r>
                            </m:sub>
                          </m:sSub>
                        </m:e>
                      </m:d>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 )</m:t>
                      </m:r>
                    </m:oMath>
                  </m:oMathPara>
                </a14:m>
                <a:endParaRPr lang="en-US" b="1" dirty="0"/>
              </a:p>
            </p:txBody>
          </p:sp>
        </mc:Choice>
        <mc:Fallback xmlns="">
          <p:sp>
            <p:nvSpPr>
              <p:cNvPr id="34" name="TextBox 33">
                <a:extLst>
                  <a:ext uri="{FF2B5EF4-FFF2-40B4-BE49-F238E27FC236}">
                    <a16:creationId xmlns:a16="http://schemas.microsoft.com/office/drawing/2014/main" id="{F334B293-B5EB-4119-818F-7469C711DFF0}"/>
                  </a:ext>
                </a:extLst>
              </p:cNvPr>
              <p:cNvSpPr txBox="1">
                <a:spLocks noRot="1" noChangeAspect="1" noMove="1" noResize="1" noEditPoints="1" noAdjustHandles="1" noChangeArrowheads="1" noChangeShapeType="1" noTextEdit="1"/>
              </p:cNvSpPr>
              <p:nvPr/>
            </p:nvSpPr>
            <p:spPr>
              <a:xfrm>
                <a:off x="7624119" y="1800238"/>
                <a:ext cx="4567881" cy="369332"/>
              </a:xfrm>
              <a:prstGeom prst="rect">
                <a:avLst/>
              </a:prstGeom>
              <a:blipFill>
                <a:blip r:embed="rId6"/>
                <a:stretch>
                  <a:fillRect b="-13115"/>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1390F26D-5B7F-437F-BCCA-123AE2832E26}"/>
              </a:ext>
            </a:extLst>
          </p:cNvPr>
          <p:cNvSpPr/>
          <p:nvPr/>
        </p:nvSpPr>
        <p:spPr>
          <a:xfrm>
            <a:off x="1879599" y="4602388"/>
            <a:ext cx="1054094" cy="1399342"/>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1A99834-69BC-4F1C-89DE-BB1C48F74138}"/>
              </a:ext>
            </a:extLst>
          </p:cNvPr>
          <p:cNvSpPr/>
          <p:nvPr/>
        </p:nvSpPr>
        <p:spPr>
          <a:xfrm>
            <a:off x="3314445" y="4602388"/>
            <a:ext cx="1054094" cy="1399342"/>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E477F70-05AC-47B3-96E0-5EC402BD8A22}"/>
              </a:ext>
            </a:extLst>
          </p:cNvPr>
          <p:cNvSpPr/>
          <p:nvPr/>
        </p:nvSpPr>
        <p:spPr>
          <a:xfrm>
            <a:off x="5958435" y="4606839"/>
            <a:ext cx="1054094" cy="1399342"/>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Connector: Elbow 37">
            <a:extLst>
              <a:ext uri="{FF2B5EF4-FFF2-40B4-BE49-F238E27FC236}">
                <a16:creationId xmlns:a16="http://schemas.microsoft.com/office/drawing/2014/main" id="{56C39A79-A532-4B62-9C8C-98D920192187}"/>
              </a:ext>
            </a:extLst>
          </p:cNvPr>
          <p:cNvCxnSpPr>
            <a:cxnSpLocks/>
            <a:stCxn id="36" idx="0"/>
            <a:endCxn id="40" idx="1"/>
          </p:cNvCxnSpPr>
          <p:nvPr/>
        </p:nvCxnSpPr>
        <p:spPr>
          <a:xfrm rot="5400000" flipH="1" flipV="1">
            <a:off x="5601730" y="2559234"/>
            <a:ext cx="282917" cy="38033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7CFB126-2D62-4454-B48E-9421CA7BAEB6}"/>
                  </a:ext>
                </a:extLst>
              </p:cNvPr>
              <p:cNvSpPr txBox="1"/>
              <p:nvPr/>
            </p:nvSpPr>
            <p:spPr>
              <a:xfrm>
                <a:off x="6743184" y="3968652"/>
                <a:ext cx="667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𝔼</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39" name="TextBox 38">
                <a:extLst>
                  <a:ext uri="{FF2B5EF4-FFF2-40B4-BE49-F238E27FC236}">
                    <a16:creationId xmlns:a16="http://schemas.microsoft.com/office/drawing/2014/main" id="{E7CFB126-2D62-4454-B48E-9421CA7BAEB6}"/>
                  </a:ext>
                </a:extLst>
              </p:cNvPr>
              <p:cNvSpPr txBox="1">
                <a:spLocks noRot="1" noChangeAspect="1" noMove="1" noResize="1" noEditPoints="1" noAdjustHandles="1" noChangeArrowheads="1" noChangeShapeType="1" noTextEdit="1"/>
              </p:cNvSpPr>
              <p:nvPr/>
            </p:nvSpPr>
            <p:spPr>
              <a:xfrm>
                <a:off x="6743184" y="3968652"/>
                <a:ext cx="667265"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B6F22BB-44B7-4B01-93A8-A67C263DD136}"/>
                  </a:ext>
                </a:extLst>
              </p:cNvPr>
              <p:cNvSpPr txBox="1"/>
              <p:nvPr/>
            </p:nvSpPr>
            <p:spPr>
              <a:xfrm>
                <a:off x="7644884" y="4134805"/>
                <a:ext cx="4567881" cy="369332"/>
              </a:xfrm>
              <a:prstGeom prst="rect">
                <a:avLst/>
              </a:prstGeom>
              <a:noFill/>
            </p:spPr>
            <p:txBody>
              <a:bodyPr wrap="square">
                <a:spAutoFit/>
              </a:bodyPr>
              <a:lstStyle/>
              <a:p>
                <a:pPr algn="ctr"/>
                <a14:m>
                  <m:oMathPara xmlns:m="http://schemas.openxmlformats.org/officeDocument/2006/math">
                    <m:oMathParaPr>
                      <m:jc m:val="left"/>
                    </m:oMathParaPr>
                    <m:oMath xmlns:m="http://schemas.openxmlformats.org/officeDocument/2006/math">
                      <m:r>
                        <a:rPr lang="en-US" b="1" i="1" smtClean="0">
                          <a:latin typeface="Cambria Math" panose="02040503050406030204" pitchFamily="18" charset="0"/>
                        </a:rPr>
                        <m:t>𝑷</m:t>
                      </m:r>
                      <m:r>
                        <a:rPr lang="en-US" b="1" i="1" smtClean="0">
                          <a:latin typeface="Cambria Math" panose="02040503050406030204" pitchFamily="18" charset="0"/>
                        </a:rPr>
                        <m:t>(</m:t>
                      </m:r>
                      <m:r>
                        <a:rPr lang="en-US" b="1" i="1" smtClean="0">
                          <a:latin typeface="Cambria Math" panose="02040503050406030204" pitchFamily="18" charset="0"/>
                        </a:rPr>
                        <m:t>𝑰𝒏𝒑</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𝒖𝒕</m:t>
                          </m:r>
                        </m:e>
                        <m:sub>
                          <m:r>
                            <a:rPr lang="en-US" b="1" i="1" smtClean="0">
                              <a:latin typeface="Cambria Math" panose="02040503050406030204" pitchFamily="18" charset="0"/>
                            </a:rPr>
                            <m:t>𝑹</m:t>
                          </m:r>
                          <m:r>
                            <a:rPr lang="en-US" b="1" i="1" smtClean="0">
                              <a:latin typeface="Cambria Math" panose="02040503050406030204" pitchFamily="18" charset="0"/>
                            </a:rPr>
                            <m:t>𝟑</m:t>
                          </m:r>
                        </m:sub>
                      </m:sSub>
                      <m:r>
                        <a:rPr lang="en-US" b="1" i="1">
                          <a:latin typeface="Cambria Math" panose="02040503050406030204" pitchFamily="18" charset="0"/>
                        </a:rPr>
                        <m:t>|</m:t>
                      </m:r>
                      <m:r>
                        <a:rPr lang="en-US" b="1" i="1">
                          <a:latin typeface="Cambria Math" panose="02040503050406030204" pitchFamily="18" charset="0"/>
                        </a:rPr>
                        <m:t>𝒄𝒍𝒂𝒔𝒔</m:t>
                      </m:r>
                      <m:r>
                        <a:rPr lang="en-US" b="1" i="1">
                          <a:latin typeface="Cambria Math" panose="02040503050406030204" pitchFamily="18" charset="0"/>
                        </a:rPr>
                        <m:t>=</m:t>
                      </m:r>
                      <m:r>
                        <a:rPr lang="en-US" b="1" i="1">
                          <a:latin typeface="Cambria Math" panose="02040503050406030204" pitchFamily="18" charset="0"/>
                        </a:rPr>
                        <m:t>𝒄𝒍𝒂𝒔𝒔</m:t>
                      </m:r>
                      <m:d>
                        <m:dPr>
                          <m:ctrlPr>
                            <a:rPr lang="en-US" b="1" i="1">
                              <a:latin typeface="Cambria Math" panose="02040503050406030204" pitchFamily="18" charset="0"/>
                            </a:rPr>
                          </m:ctrlPr>
                        </m:dPr>
                        <m:e>
                          <m:r>
                            <a:rPr lang="en-US" b="1" i="1">
                              <a:latin typeface="Cambria Math" panose="02040503050406030204" pitchFamily="18" charset="0"/>
                            </a:rPr>
                            <m:t>𝑰𝒏𝒑</m:t>
                          </m:r>
                          <m:sSub>
                            <m:sSubPr>
                              <m:ctrlPr>
                                <a:rPr lang="en-US" b="1" i="1">
                                  <a:latin typeface="Cambria Math" panose="02040503050406030204" pitchFamily="18" charset="0"/>
                                </a:rPr>
                              </m:ctrlPr>
                            </m:sSubPr>
                            <m:e>
                              <m:r>
                                <a:rPr lang="en-US" b="1" i="1">
                                  <a:latin typeface="Cambria Math" panose="02040503050406030204" pitchFamily="18" charset="0"/>
                                </a:rPr>
                                <m:t>𝒖𝒕</m:t>
                              </m:r>
                            </m:e>
                            <m:sub>
                              <m:r>
                                <a:rPr lang="en-US" b="1" i="1" smtClean="0">
                                  <a:latin typeface="Cambria Math" panose="02040503050406030204" pitchFamily="18" charset="0"/>
                                </a:rPr>
                                <m:t>𝑳</m:t>
                              </m:r>
                              <m:r>
                                <a:rPr lang="en-US" b="1" i="1" smtClean="0">
                                  <a:latin typeface="Cambria Math" panose="02040503050406030204" pitchFamily="18" charset="0"/>
                                </a:rPr>
                                <m:t>𝟑</m:t>
                              </m:r>
                            </m:sub>
                          </m:sSub>
                        </m:e>
                      </m:d>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 )</m:t>
                      </m:r>
                    </m:oMath>
                  </m:oMathPara>
                </a14:m>
                <a:endParaRPr lang="en-US" b="1" dirty="0"/>
              </a:p>
            </p:txBody>
          </p:sp>
        </mc:Choice>
        <mc:Fallback xmlns="">
          <p:sp>
            <p:nvSpPr>
              <p:cNvPr id="40" name="TextBox 39">
                <a:extLst>
                  <a:ext uri="{FF2B5EF4-FFF2-40B4-BE49-F238E27FC236}">
                    <a16:creationId xmlns:a16="http://schemas.microsoft.com/office/drawing/2014/main" id="{DB6F22BB-44B7-4B01-93A8-A67C263DD136}"/>
                  </a:ext>
                </a:extLst>
              </p:cNvPr>
              <p:cNvSpPr txBox="1">
                <a:spLocks noRot="1" noChangeAspect="1" noMove="1" noResize="1" noEditPoints="1" noAdjustHandles="1" noChangeArrowheads="1" noChangeShapeType="1" noTextEdit="1"/>
              </p:cNvSpPr>
              <p:nvPr/>
            </p:nvSpPr>
            <p:spPr>
              <a:xfrm>
                <a:off x="7644884" y="4134805"/>
                <a:ext cx="4567881" cy="369332"/>
              </a:xfrm>
              <a:prstGeom prst="rect">
                <a:avLst/>
              </a:prstGeom>
              <a:blipFill>
                <a:blip r:embed="rId8"/>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79261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p:bldP spid="30" grpId="0"/>
      <p:bldP spid="33" grpId="0"/>
      <p:bldP spid="20" grpId="0" animBg="1"/>
      <p:bldP spid="21" grpId="0" animBg="1"/>
      <p:bldP spid="6" grpId="0"/>
      <p:bldP spid="34" grpId="0"/>
      <p:bldP spid="35" grpId="0" animBg="1"/>
      <p:bldP spid="36" grpId="0" animBg="1"/>
      <p:bldP spid="37" grpId="0" animBg="1"/>
      <p:bldP spid="39" grpId="0"/>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32DF98B-E6E9-406E-B753-B793489DE196}"/>
              </a:ext>
            </a:extLst>
          </p:cNvPr>
          <p:cNvSpPr/>
          <p:nvPr/>
        </p:nvSpPr>
        <p:spPr>
          <a:xfrm>
            <a:off x="2332584" y="2912704"/>
            <a:ext cx="7653829" cy="681415"/>
          </a:xfrm>
          <a:prstGeom prst="rect">
            <a:avLst/>
          </a:prstGeom>
          <a:solidFill>
            <a:schemeClr val="bg1"/>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F43BAAE-5302-4AF7-AF6B-F071C04F8C3C}"/>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23</a:t>
            </a:fld>
            <a:endParaRPr lang="en-US" dirty="0">
              <a:solidFill>
                <a:schemeClr val="bg1"/>
              </a:solidFill>
            </a:endParaRPr>
          </a:p>
        </p:txBody>
      </p:sp>
      <p:sp>
        <p:nvSpPr>
          <p:cNvPr id="5" name="Title 1">
            <a:extLst>
              <a:ext uri="{FF2B5EF4-FFF2-40B4-BE49-F238E27FC236}">
                <a16:creationId xmlns:a16="http://schemas.microsoft.com/office/drawing/2014/main" id="{42EF465E-EC8F-4FF0-9BC3-0EFC09BA9017}"/>
              </a:ext>
            </a:extLst>
          </p:cNvPr>
          <p:cNvSpPr>
            <a:spLocks noGrp="1"/>
          </p:cNvSpPr>
          <p:nvPr>
            <p:ph type="title"/>
          </p:nvPr>
        </p:nvSpPr>
        <p:spPr>
          <a:xfrm>
            <a:off x="838200" y="365125"/>
            <a:ext cx="10515600" cy="1325563"/>
          </a:xfrm>
        </p:spPr>
        <p:txBody>
          <a:bodyPr/>
          <a:lstStyle/>
          <a:p>
            <a:pPr algn="ctr"/>
            <a:r>
              <a:rPr lang="en-US" dirty="0"/>
              <a:t>Few Shot Clustering Framework (E1-step) </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F5DE2D75-AB6A-4180-B70F-19461C64CACD}"/>
                  </a:ext>
                </a:extLst>
              </p:cNvPr>
              <p:cNvGraphicFramePr>
                <a:graphicFrameLocks noGrp="1"/>
              </p:cNvGraphicFramePr>
              <p:nvPr>
                <p:extLst>
                  <p:ext uri="{D42A27DB-BD31-4B8C-83A1-F6EECF244321}">
                    <p14:modId xmlns:p14="http://schemas.microsoft.com/office/powerpoint/2010/main" val="468662342"/>
                  </p:ext>
                </p:extLst>
              </p:nvPr>
            </p:nvGraphicFramePr>
            <p:xfrm>
              <a:off x="2548485" y="3111524"/>
              <a:ext cx="6819900" cy="1104900"/>
            </p:xfrm>
            <a:graphic>
              <a:graphicData uri="http://schemas.openxmlformats.org/drawingml/2006/table">
                <a:tbl>
                  <a:tblPr/>
                  <a:tblGrid>
                    <a:gridCol w="681990">
                      <a:extLst>
                        <a:ext uri="{9D8B030D-6E8A-4147-A177-3AD203B41FA5}">
                          <a16:colId xmlns:a16="http://schemas.microsoft.com/office/drawing/2014/main" val="3444070693"/>
                        </a:ext>
                      </a:extLst>
                    </a:gridCol>
                    <a:gridCol w="681990">
                      <a:extLst>
                        <a:ext uri="{9D8B030D-6E8A-4147-A177-3AD203B41FA5}">
                          <a16:colId xmlns:a16="http://schemas.microsoft.com/office/drawing/2014/main" val="3914991802"/>
                        </a:ext>
                      </a:extLst>
                    </a:gridCol>
                    <a:gridCol w="681990">
                      <a:extLst>
                        <a:ext uri="{9D8B030D-6E8A-4147-A177-3AD203B41FA5}">
                          <a16:colId xmlns:a16="http://schemas.microsoft.com/office/drawing/2014/main" val="2178010575"/>
                        </a:ext>
                      </a:extLst>
                    </a:gridCol>
                    <a:gridCol w="681990">
                      <a:extLst>
                        <a:ext uri="{9D8B030D-6E8A-4147-A177-3AD203B41FA5}">
                          <a16:colId xmlns:a16="http://schemas.microsoft.com/office/drawing/2014/main" val="1808068669"/>
                        </a:ext>
                      </a:extLst>
                    </a:gridCol>
                    <a:gridCol w="681990">
                      <a:extLst>
                        <a:ext uri="{9D8B030D-6E8A-4147-A177-3AD203B41FA5}">
                          <a16:colId xmlns:a16="http://schemas.microsoft.com/office/drawing/2014/main" val="2310438494"/>
                        </a:ext>
                      </a:extLst>
                    </a:gridCol>
                    <a:gridCol w="681990">
                      <a:extLst>
                        <a:ext uri="{9D8B030D-6E8A-4147-A177-3AD203B41FA5}">
                          <a16:colId xmlns:a16="http://schemas.microsoft.com/office/drawing/2014/main" val="1182776608"/>
                        </a:ext>
                      </a:extLst>
                    </a:gridCol>
                    <a:gridCol w="681990">
                      <a:extLst>
                        <a:ext uri="{9D8B030D-6E8A-4147-A177-3AD203B41FA5}">
                          <a16:colId xmlns:a16="http://schemas.microsoft.com/office/drawing/2014/main" val="1256537167"/>
                        </a:ext>
                      </a:extLst>
                    </a:gridCol>
                    <a:gridCol w="681990">
                      <a:extLst>
                        <a:ext uri="{9D8B030D-6E8A-4147-A177-3AD203B41FA5}">
                          <a16:colId xmlns:a16="http://schemas.microsoft.com/office/drawing/2014/main" val="666915656"/>
                        </a:ext>
                      </a:extLst>
                    </a:gridCol>
                    <a:gridCol w="681990">
                      <a:extLst>
                        <a:ext uri="{9D8B030D-6E8A-4147-A177-3AD203B41FA5}">
                          <a16:colId xmlns:a16="http://schemas.microsoft.com/office/drawing/2014/main" val="64542625"/>
                        </a:ext>
                      </a:extLst>
                    </a:gridCol>
                    <a:gridCol w="681990">
                      <a:extLst>
                        <a:ext uri="{9D8B030D-6E8A-4147-A177-3AD203B41FA5}">
                          <a16:colId xmlns:a16="http://schemas.microsoft.com/office/drawing/2014/main" val="1113017854"/>
                        </a:ext>
                      </a:extLst>
                    </a:gridCol>
                  </a:tblGrid>
                  <a:tr h="55245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0,1</m:t>
                                    </m:r>
                                  </m:sub>
                                </m:sSub>
                              </m:oMath>
                            </m:oMathPara>
                          </a14:m>
                          <a:endParaRPr lang="en-US"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0,2</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0,3</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0,7</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1374751"/>
                      </a:ext>
                    </a:extLst>
                  </a:tr>
                  <a:tr h="55245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1,7</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1,10</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6451224"/>
                      </a:ext>
                    </a:extLst>
                  </a:tr>
                </a:tbl>
              </a:graphicData>
            </a:graphic>
          </p:graphicFrame>
        </mc:Choice>
        <mc:Fallback xmlns="">
          <p:graphicFrame>
            <p:nvGraphicFramePr>
              <p:cNvPr id="7" name="Table 6">
                <a:extLst>
                  <a:ext uri="{FF2B5EF4-FFF2-40B4-BE49-F238E27FC236}">
                    <a16:creationId xmlns:a16="http://schemas.microsoft.com/office/drawing/2014/main" id="{F5DE2D75-AB6A-4180-B70F-19461C64CACD}"/>
                  </a:ext>
                </a:extLst>
              </p:cNvPr>
              <p:cNvGraphicFramePr>
                <a:graphicFrameLocks noGrp="1"/>
              </p:cNvGraphicFramePr>
              <p:nvPr>
                <p:extLst>
                  <p:ext uri="{D42A27DB-BD31-4B8C-83A1-F6EECF244321}">
                    <p14:modId xmlns:p14="http://schemas.microsoft.com/office/powerpoint/2010/main" val="468662342"/>
                  </p:ext>
                </p:extLst>
              </p:nvPr>
            </p:nvGraphicFramePr>
            <p:xfrm>
              <a:off x="2548485" y="3111524"/>
              <a:ext cx="6819900" cy="1104900"/>
            </p:xfrm>
            <a:graphic>
              <a:graphicData uri="http://schemas.openxmlformats.org/drawingml/2006/table">
                <a:tbl>
                  <a:tblPr/>
                  <a:tblGrid>
                    <a:gridCol w="681990">
                      <a:extLst>
                        <a:ext uri="{9D8B030D-6E8A-4147-A177-3AD203B41FA5}">
                          <a16:colId xmlns:a16="http://schemas.microsoft.com/office/drawing/2014/main" val="3444070693"/>
                        </a:ext>
                      </a:extLst>
                    </a:gridCol>
                    <a:gridCol w="681990">
                      <a:extLst>
                        <a:ext uri="{9D8B030D-6E8A-4147-A177-3AD203B41FA5}">
                          <a16:colId xmlns:a16="http://schemas.microsoft.com/office/drawing/2014/main" val="3914991802"/>
                        </a:ext>
                      </a:extLst>
                    </a:gridCol>
                    <a:gridCol w="681990">
                      <a:extLst>
                        <a:ext uri="{9D8B030D-6E8A-4147-A177-3AD203B41FA5}">
                          <a16:colId xmlns:a16="http://schemas.microsoft.com/office/drawing/2014/main" val="2178010575"/>
                        </a:ext>
                      </a:extLst>
                    </a:gridCol>
                    <a:gridCol w="681990">
                      <a:extLst>
                        <a:ext uri="{9D8B030D-6E8A-4147-A177-3AD203B41FA5}">
                          <a16:colId xmlns:a16="http://schemas.microsoft.com/office/drawing/2014/main" val="1808068669"/>
                        </a:ext>
                      </a:extLst>
                    </a:gridCol>
                    <a:gridCol w="681990">
                      <a:extLst>
                        <a:ext uri="{9D8B030D-6E8A-4147-A177-3AD203B41FA5}">
                          <a16:colId xmlns:a16="http://schemas.microsoft.com/office/drawing/2014/main" val="2310438494"/>
                        </a:ext>
                      </a:extLst>
                    </a:gridCol>
                    <a:gridCol w="681990">
                      <a:extLst>
                        <a:ext uri="{9D8B030D-6E8A-4147-A177-3AD203B41FA5}">
                          <a16:colId xmlns:a16="http://schemas.microsoft.com/office/drawing/2014/main" val="1182776608"/>
                        </a:ext>
                      </a:extLst>
                    </a:gridCol>
                    <a:gridCol w="681990">
                      <a:extLst>
                        <a:ext uri="{9D8B030D-6E8A-4147-A177-3AD203B41FA5}">
                          <a16:colId xmlns:a16="http://schemas.microsoft.com/office/drawing/2014/main" val="1256537167"/>
                        </a:ext>
                      </a:extLst>
                    </a:gridCol>
                    <a:gridCol w="681990">
                      <a:extLst>
                        <a:ext uri="{9D8B030D-6E8A-4147-A177-3AD203B41FA5}">
                          <a16:colId xmlns:a16="http://schemas.microsoft.com/office/drawing/2014/main" val="666915656"/>
                        </a:ext>
                      </a:extLst>
                    </a:gridCol>
                    <a:gridCol w="681990">
                      <a:extLst>
                        <a:ext uri="{9D8B030D-6E8A-4147-A177-3AD203B41FA5}">
                          <a16:colId xmlns:a16="http://schemas.microsoft.com/office/drawing/2014/main" val="64542625"/>
                        </a:ext>
                      </a:extLst>
                    </a:gridCol>
                    <a:gridCol w="681990">
                      <a:extLst>
                        <a:ext uri="{9D8B030D-6E8A-4147-A177-3AD203B41FA5}">
                          <a16:colId xmlns:a16="http://schemas.microsoft.com/office/drawing/2014/main" val="1113017854"/>
                        </a:ext>
                      </a:extLst>
                    </a:gridCol>
                  </a:tblGrid>
                  <a:tr h="552450">
                    <a:tc>
                      <a:txBody>
                        <a:bodyPr/>
                        <a:lstStyle/>
                        <a:p>
                          <a:endParaRPr lang="en-US"/>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blipFill>
                          <a:blip r:embed="rId3"/>
                          <a:stretch>
                            <a:fillRect l="-893" t="-1099" r="-900893" b="-10219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893" t="-1099" r="-800893" b="-10219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893" t="-1099" r="-700893" b="-102198"/>
                          </a:stretch>
                        </a:blip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0000" t="-1099" r="-301786" b="-102198"/>
                          </a:stretch>
                        </a:blip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1374751"/>
                      </a:ext>
                    </a:extLst>
                  </a:tr>
                  <a:tr h="55245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0000" t="-101099" r="-301786" b="-2198"/>
                          </a:stretch>
                        </a:blip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00000" t="-101099" r="-1786" b="-2198"/>
                          </a:stretch>
                        </a:blipFill>
                      </a:tcPr>
                    </a:tc>
                    <a:extLst>
                      <a:ext uri="{0D108BD9-81ED-4DB2-BD59-A6C34878D82A}">
                        <a16:rowId xmlns:a16="http://schemas.microsoft.com/office/drawing/2014/main" val="776451224"/>
                      </a:ext>
                    </a:extLst>
                  </a:tr>
                </a:tbl>
              </a:graphicData>
            </a:graphic>
          </p:graphicFrame>
        </mc:Fallback>
      </mc:AlternateContent>
      <p:cxnSp>
        <p:nvCxnSpPr>
          <p:cNvPr id="10" name="Straight Arrow Connector 9">
            <a:extLst>
              <a:ext uri="{FF2B5EF4-FFF2-40B4-BE49-F238E27FC236}">
                <a16:creationId xmlns:a16="http://schemas.microsoft.com/office/drawing/2014/main" id="{1DCB97F4-395A-4AB6-9771-A6539FAE671E}"/>
              </a:ext>
            </a:extLst>
          </p:cNvPr>
          <p:cNvCxnSpPr/>
          <p:nvPr/>
        </p:nvCxnSpPr>
        <p:spPr>
          <a:xfrm>
            <a:off x="2205585" y="3111524"/>
            <a:ext cx="0" cy="482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046735D-0835-4DA3-A736-ACC096240413}"/>
              </a:ext>
            </a:extLst>
          </p:cNvPr>
          <p:cNvSpPr txBox="1"/>
          <p:nvPr/>
        </p:nvSpPr>
        <p:spPr>
          <a:xfrm>
            <a:off x="2434441" y="2016553"/>
            <a:ext cx="1371600" cy="707886"/>
          </a:xfrm>
          <a:prstGeom prst="rect">
            <a:avLst/>
          </a:prstGeom>
          <a:noFill/>
        </p:spPr>
        <p:txBody>
          <a:bodyPr wrap="square" rtlCol="0">
            <a:spAutoFit/>
          </a:bodyPr>
          <a:lstStyle/>
          <a:p>
            <a:r>
              <a:rPr lang="en-US" sz="2000" b="1" dirty="0"/>
              <a:t>Unlabeled images</a:t>
            </a:r>
          </a:p>
        </p:txBody>
      </p:sp>
      <p:cxnSp>
        <p:nvCxnSpPr>
          <p:cNvPr id="12" name="Straight Arrow Connector 11">
            <a:extLst>
              <a:ext uri="{FF2B5EF4-FFF2-40B4-BE49-F238E27FC236}">
                <a16:creationId xmlns:a16="http://schemas.microsoft.com/office/drawing/2014/main" id="{50840E08-A2DA-4A2C-8716-931086AC5153}"/>
              </a:ext>
            </a:extLst>
          </p:cNvPr>
          <p:cNvCxnSpPr>
            <a:cxnSpLocks/>
          </p:cNvCxnSpPr>
          <p:nvPr/>
        </p:nvCxnSpPr>
        <p:spPr>
          <a:xfrm>
            <a:off x="3564485" y="2724439"/>
            <a:ext cx="711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707541A-DAD6-4F7E-B438-D0B73E4649D3}"/>
              </a:ext>
            </a:extLst>
          </p:cNvPr>
          <p:cNvSpPr txBox="1"/>
          <p:nvPr/>
        </p:nvSpPr>
        <p:spPr>
          <a:xfrm>
            <a:off x="1068935" y="3194014"/>
            <a:ext cx="1371600" cy="400110"/>
          </a:xfrm>
          <a:prstGeom prst="rect">
            <a:avLst/>
          </a:prstGeom>
          <a:noFill/>
        </p:spPr>
        <p:txBody>
          <a:bodyPr wrap="square" rtlCol="0">
            <a:spAutoFit/>
          </a:bodyPr>
          <a:lstStyle/>
          <a:p>
            <a:r>
              <a:rPr lang="en-US" sz="2000" b="1" dirty="0">
                <a:solidFill>
                  <a:schemeClr val="accent6"/>
                </a:solidFill>
              </a:rPr>
              <a:t>Class 0</a:t>
            </a:r>
          </a:p>
        </p:txBody>
      </p:sp>
      <p:sp>
        <p:nvSpPr>
          <p:cNvPr id="32" name="TextBox 31">
            <a:extLst>
              <a:ext uri="{FF2B5EF4-FFF2-40B4-BE49-F238E27FC236}">
                <a16:creationId xmlns:a16="http://schemas.microsoft.com/office/drawing/2014/main" id="{D260553A-CA76-497B-AF35-635EF97FE24F}"/>
              </a:ext>
            </a:extLst>
          </p:cNvPr>
          <p:cNvSpPr txBox="1"/>
          <p:nvPr/>
        </p:nvSpPr>
        <p:spPr>
          <a:xfrm>
            <a:off x="1062841" y="3787413"/>
            <a:ext cx="1371600" cy="400110"/>
          </a:xfrm>
          <a:prstGeom prst="rect">
            <a:avLst/>
          </a:prstGeom>
          <a:noFill/>
        </p:spPr>
        <p:txBody>
          <a:bodyPr wrap="square" rtlCol="0">
            <a:spAutoFit/>
          </a:bodyPr>
          <a:lstStyle/>
          <a:p>
            <a:r>
              <a:rPr lang="en-US" sz="2000" b="1" dirty="0">
                <a:solidFill>
                  <a:schemeClr val="accent6"/>
                </a:solidFill>
              </a:rPr>
              <a:t>Class 1</a:t>
            </a:r>
          </a:p>
        </p:txBody>
      </p:sp>
      <p:sp>
        <p:nvSpPr>
          <p:cNvPr id="41" name="Rectangle 40">
            <a:extLst>
              <a:ext uri="{FF2B5EF4-FFF2-40B4-BE49-F238E27FC236}">
                <a16:creationId xmlns:a16="http://schemas.microsoft.com/office/drawing/2014/main" id="{7A40D8B6-CF4E-4A4B-8C46-9B745FE8E12A}"/>
              </a:ext>
            </a:extLst>
          </p:cNvPr>
          <p:cNvSpPr/>
          <p:nvPr/>
        </p:nvSpPr>
        <p:spPr>
          <a:xfrm>
            <a:off x="2332584" y="3792938"/>
            <a:ext cx="7653829" cy="758381"/>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34CEFDA1-E800-43C0-86B3-EA4E1472F2A6}"/>
              </a:ext>
            </a:extLst>
          </p:cNvPr>
          <p:cNvSpPr txBox="1"/>
          <p:nvPr/>
        </p:nvSpPr>
        <p:spPr>
          <a:xfrm>
            <a:off x="748336" y="2403638"/>
            <a:ext cx="1371600" cy="707886"/>
          </a:xfrm>
          <a:prstGeom prst="rect">
            <a:avLst/>
          </a:prstGeom>
          <a:noFill/>
        </p:spPr>
        <p:txBody>
          <a:bodyPr wrap="square" rtlCol="0">
            <a:spAutoFit/>
          </a:bodyPr>
          <a:lstStyle/>
          <a:p>
            <a:r>
              <a:rPr lang="en-US" sz="2000" b="1" dirty="0"/>
              <a:t>Individual classes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CB6FCA0-7A82-4F26-8681-775A4C1F2AF3}"/>
                  </a:ext>
                </a:extLst>
              </p:cNvPr>
              <p:cNvSpPr txBox="1"/>
              <p:nvPr/>
            </p:nvSpPr>
            <p:spPr>
              <a:xfrm>
                <a:off x="5958434" y="2317961"/>
                <a:ext cx="5395365" cy="421334"/>
              </a:xfrm>
              <a:prstGeom prst="rect">
                <a:avLst/>
              </a:prstGeom>
              <a:noFill/>
            </p:spPr>
            <p:txBody>
              <a:bodyPr wrap="square" rtlCol="0">
                <a:spAutoFit/>
              </a:bodyPr>
              <a:lstStyle/>
              <a:p>
                <a:r>
                  <a:rPr lang="en-US" dirty="0"/>
                  <a:t>Row normalization: </a:t>
                </a:r>
                <a14:m>
                  <m:oMath xmlns:m="http://schemas.openxmlformats.org/officeDocument/2006/math">
                    <m:nary>
                      <m:naryPr>
                        <m:chr m:val="∑"/>
                        <m:limLoc m:val="subSup"/>
                        <m:ctrlPr>
                          <a:rPr lang="en-US" b="1" i="1" smtClean="0">
                            <a:latin typeface="Cambria Math" panose="02040503050406030204" pitchFamily="18" charset="0"/>
                          </a:rPr>
                        </m:ctrlPr>
                      </m:naryPr>
                      <m:sub>
                        <m:r>
                          <m:rPr>
                            <m:brk m:alnAt="25"/>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𝟏𝟎</m:t>
                        </m:r>
                      </m:sup>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𝑷</m:t>
                            </m:r>
                          </m:e>
                          <m:sub>
                            <m:r>
                              <a:rPr lang="en-US" b="1" i="1" smtClean="0">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𝒄𝒍𝒂𝒔𝒔</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𝟎</m:t>
                            </m:r>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𝒖𝒏𝒍𝒂𝒃𝒆𝒍𝒆𝒅</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𝒊</m:t>
                            </m:r>
                            <m:r>
                              <a:rPr lang="en-US" b="1" i="1">
                                <a:latin typeface="Cambria Math" panose="02040503050406030204" pitchFamily="18" charset="0"/>
                                <a:ea typeface="Cambria Math" panose="02040503050406030204" pitchFamily="18" charset="0"/>
                              </a:rPr>
                              <m:t>)</m:t>
                            </m:r>
                          </m:sub>
                        </m:sSub>
                      </m:e>
                    </m:nary>
                    <m:r>
                      <a:rPr lang="en-US" b="1" i="1" smtClean="0">
                        <a:latin typeface="Cambria Math" panose="02040503050406030204" pitchFamily="18" charset="0"/>
                      </a:rPr>
                      <m:t>=</m:t>
                    </m:r>
                    <m:r>
                      <a:rPr lang="en-US" b="1" i="1" smtClean="0">
                        <a:latin typeface="Cambria Math" panose="02040503050406030204" pitchFamily="18" charset="0"/>
                      </a:rPr>
                      <m:t>𝟏</m:t>
                    </m:r>
                  </m:oMath>
                </a14:m>
                <a:endParaRPr lang="en-US" b="1" dirty="0"/>
              </a:p>
            </p:txBody>
          </p:sp>
        </mc:Choice>
        <mc:Fallback xmlns="">
          <p:sp>
            <p:nvSpPr>
              <p:cNvPr id="2" name="TextBox 1">
                <a:extLst>
                  <a:ext uri="{FF2B5EF4-FFF2-40B4-BE49-F238E27FC236}">
                    <a16:creationId xmlns:a16="http://schemas.microsoft.com/office/drawing/2014/main" id="{1CB6FCA0-7A82-4F26-8681-775A4C1F2AF3}"/>
                  </a:ext>
                </a:extLst>
              </p:cNvPr>
              <p:cNvSpPr txBox="1">
                <a:spLocks noRot="1" noChangeAspect="1" noMove="1" noResize="1" noEditPoints="1" noAdjustHandles="1" noChangeArrowheads="1" noChangeShapeType="1" noTextEdit="1"/>
              </p:cNvSpPr>
              <p:nvPr/>
            </p:nvSpPr>
            <p:spPr>
              <a:xfrm>
                <a:off x="5958434" y="2317961"/>
                <a:ext cx="5395365" cy="421334"/>
              </a:xfrm>
              <a:prstGeom prst="rect">
                <a:avLst/>
              </a:prstGeom>
              <a:blipFill>
                <a:blip r:embed="rId4"/>
                <a:stretch>
                  <a:fillRect l="-904" t="-100000" b="-15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92E3B4E-6E11-45E5-BB10-1D63430B77B7}"/>
                  </a:ext>
                </a:extLst>
              </p:cNvPr>
              <p:cNvSpPr txBox="1"/>
              <p:nvPr/>
            </p:nvSpPr>
            <p:spPr>
              <a:xfrm>
                <a:off x="5958433" y="4605468"/>
                <a:ext cx="5395365" cy="421334"/>
              </a:xfrm>
              <a:prstGeom prst="rect">
                <a:avLst/>
              </a:prstGeom>
              <a:noFill/>
            </p:spPr>
            <p:txBody>
              <a:bodyPr wrap="square" rtlCol="0">
                <a:spAutoFit/>
              </a:bodyPr>
              <a:lstStyle/>
              <a:p>
                <a:r>
                  <a:rPr lang="en-US" dirty="0"/>
                  <a:t>Row normalization: </a:t>
                </a:r>
                <a14:m>
                  <m:oMath xmlns:m="http://schemas.openxmlformats.org/officeDocument/2006/math">
                    <m:nary>
                      <m:naryPr>
                        <m:chr m:val="∑"/>
                        <m:limLoc m:val="subSup"/>
                        <m:ctrlPr>
                          <a:rPr lang="en-US" b="1" i="1" smtClean="0">
                            <a:latin typeface="Cambria Math" panose="02040503050406030204" pitchFamily="18" charset="0"/>
                          </a:rPr>
                        </m:ctrlPr>
                      </m:naryPr>
                      <m:sub>
                        <m:r>
                          <m:rPr>
                            <m:brk m:alnAt="25"/>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𝟏𝟎</m:t>
                        </m:r>
                      </m:sup>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𝑷</m:t>
                            </m:r>
                          </m:e>
                          <m:sub>
                            <m:r>
                              <a:rPr lang="en-US" b="1" i="1" smtClean="0">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𝒄𝒍𝒂𝒔𝒔</m:t>
                            </m:r>
                            <m:r>
                              <a:rPr lang="en-US" b="1"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𝒖𝒏𝒍𝒂𝒃𝒆𝒍𝒆𝒅</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𝒊</m:t>
                            </m:r>
                            <m:r>
                              <a:rPr lang="en-US" b="1" i="1">
                                <a:latin typeface="Cambria Math" panose="02040503050406030204" pitchFamily="18" charset="0"/>
                                <a:ea typeface="Cambria Math" panose="02040503050406030204" pitchFamily="18" charset="0"/>
                              </a:rPr>
                              <m:t>)</m:t>
                            </m:r>
                          </m:sub>
                        </m:sSub>
                      </m:e>
                    </m:nary>
                    <m:r>
                      <a:rPr lang="en-US" b="1" i="1" smtClean="0">
                        <a:latin typeface="Cambria Math" panose="02040503050406030204" pitchFamily="18" charset="0"/>
                      </a:rPr>
                      <m:t>=</m:t>
                    </m:r>
                    <m:r>
                      <a:rPr lang="en-US" b="1" i="1" smtClean="0">
                        <a:latin typeface="Cambria Math" panose="02040503050406030204" pitchFamily="18" charset="0"/>
                      </a:rPr>
                      <m:t>𝟏</m:t>
                    </m:r>
                  </m:oMath>
                </a14:m>
                <a:endParaRPr lang="en-US" b="1" dirty="0"/>
              </a:p>
            </p:txBody>
          </p:sp>
        </mc:Choice>
        <mc:Fallback xmlns="">
          <p:sp>
            <p:nvSpPr>
              <p:cNvPr id="43" name="TextBox 42">
                <a:extLst>
                  <a:ext uri="{FF2B5EF4-FFF2-40B4-BE49-F238E27FC236}">
                    <a16:creationId xmlns:a16="http://schemas.microsoft.com/office/drawing/2014/main" id="{D92E3B4E-6E11-45E5-BB10-1D63430B77B7}"/>
                  </a:ext>
                </a:extLst>
              </p:cNvPr>
              <p:cNvSpPr txBox="1">
                <a:spLocks noRot="1" noChangeAspect="1" noMove="1" noResize="1" noEditPoints="1" noAdjustHandles="1" noChangeArrowheads="1" noChangeShapeType="1" noTextEdit="1"/>
              </p:cNvSpPr>
              <p:nvPr/>
            </p:nvSpPr>
            <p:spPr>
              <a:xfrm>
                <a:off x="5958433" y="4605468"/>
                <a:ext cx="5395365" cy="421334"/>
              </a:xfrm>
              <a:prstGeom prst="rect">
                <a:avLst/>
              </a:prstGeom>
              <a:blipFill>
                <a:blip r:embed="rId5"/>
                <a:stretch>
                  <a:fillRect l="-904" t="-98571" b="-152857"/>
                </a:stretch>
              </a:blipFill>
            </p:spPr>
            <p:txBody>
              <a:bodyPr/>
              <a:lstStyle/>
              <a:p>
                <a:r>
                  <a:rPr lang="en-US">
                    <a:noFill/>
                  </a:rPr>
                  <a:t> </a:t>
                </a:r>
              </a:p>
            </p:txBody>
          </p:sp>
        </mc:Fallback>
      </mc:AlternateContent>
    </p:spTree>
    <p:extLst>
      <p:ext uri="{BB962C8B-B14F-4D97-AF65-F5344CB8AC3E}">
        <p14:creationId xmlns:p14="http://schemas.microsoft.com/office/powerpoint/2010/main" val="228457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32DF98B-E6E9-406E-B753-B793489DE196}"/>
              </a:ext>
            </a:extLst>
          </p:cNvPr>
          <p:cNvSpPr/>
          <p:nvPr/>
        </p:nvSpPr>
        <p:spPr>
          <a:xfrm>
            <a:off x="2434441" y="2912704"/>
            <a:ext cx="907796" cy="1646327"/>
          </a:xfrm>
          <a:prstGeom prst="rect">
            <a:avLst/>
          </a:prstGeom>
          <a:solidFill>
            <a:schemeClr val="bg1"/>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F43BAAE-5302-4AF7-AF6B-F071C04F8C3C}"/>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24</a:t>
            </a:fld>
            <a:endParaRPr lang="en-US" dirty="0">
              <a:solidFill>
                <a:schemeClr val="bg1"/>
              </a:solidFill>
            </a:endParaRPr>
          </a:p>
        </p:txBody>
      </p:sp>
      <p:sp>
        <p:nvSpPr>
          <p:cNvPr id="5" name="Title 1">
            <a:extLst>
              <a:ext uri="{FF2B5EF4-FFF2-40B4-BE49-F238E27FC236}">
                <a16:creationId xmlns:a16="http://schemas.microsoft.com/office/drawing/2014/main" id="{42EF465E-EC8F-4FF0-9BC3-0EFC09BA9017}"/>
              </a:ext>
            </a:extLst>
          </p:cNvPr>
          <p:cNvSpPr>
            <a:spLocks noGrp="1"/>
          </p:cNvSpPr>
          <p:nvPr>
            <p:ph type="title"/>
          </p:nvPr>
        </p:nvSpPr>
        <p:spPr>
          <a:xfrm>
            <a:off x="838200" y="365125"/>
            <a:ext cx="10515600" cy="1325563"/>
          </a:xfrm>
        </p:spPr>
        <p:txBody>
          <a:bodyPr/>
          <a:lstStyle/>
          <a:p>
            <a:pPr algn="ctr"/>
            <a:r>
              <a:rPr lang="en-US" dirty="0"/>
              <a:t>Few Shot Clustering Framework (E2-step) </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F5DE2D75-AB6A-4180-B70F-19461C64CACD}"/>
                  </a:ext>
                </a:extLst>
              </p:cNvPr>
              <p:cNvGraphicFramePr>
                <a:graphicFrameLocks noGrp="1"/>
              </p:cNvGraphicFramePr>
              <p:nvPr>
                <p:extLst>
                  <p:ext uri="{D42A27DB-BD31-4B8C-83A1-F6EECF244321}">
                    <p14:modId xmlns:p14="http://schemas.microsoft.com/office/powerpoint/2010/main" val="577587674"/>
                  </p:ext>
                </p:extLst>
              </p:nvPr>
            </p:nvGraphicFramePr>
            <p:xfrm>
              <a:off x="2548485" y="3111524"/>
              <a:ext cx="6819900" cy="1104900"/>
            </p:xfrm>
            <a:graphic>
              <a:graphicData uri="http://schemas.openxmlformats.org/drawingml/2006/table">
                <a:tbl>
                  <a:tblPr/>
                  <a:tblGrid>
                    <a:gridCol w="681990">
                      <a:extLst>
                        <a:ext uri="{9D8B030D-6E8A-4147-A177-3AD203B41FA5}">
                          <a16:colId xmlns:a16="http://schemas.microsoft.com/office/drawing/2014/main" val="3444070693"/>
                        </a:ext>
                      </a:extLst>
                    </a:gridCol>
                    <a:gridCol w="681990">
                      <a:extLst>
                        <a:ext uri="{9D8B030D-6E8A-4147-A177-3AD203B41FA5}">
                          <a16:colId xmlns:a16="http://schemas.microsoft.com/office/drawing/2014/main" val="3914991802"/>
                        </a:ext>
                      </a:extLst>
                    </a:gridCol>
                    <a:gridCol w="681990">
                      <a:extLst>
                        <a:ext uri="{9D8B030D-6E8A-4147-A177-3AD203B41FA5}">
                          <a16:colId xmlns:a16="http://schemas.microsoft.com/office/drawing/2014/main" val="2178010575"/>
                        </a:ext>
                      </a:extLst>
                    </a:gridCol>
                    <a:gridCol w="681990">
                      <a:extLst>
                        <a:ext uri="{9D8B030D-6E8A-4147-A177-3AD203B41FA5}">
                          <a16:colId xmlns:a16="http://schemas.microsoft.com/office/drawing/2014/main" val="1808068669"/>
                        </a:ext>
                      </a:extLst>
                    </a:gridCol>
                    <a:gridCol w="681990">
                      <a:extLst>
                        <a:ext uri="{9D8B030D-6E8A-4147-A177-3AD203B41FA5}">
                          <a16:colId xmlns:a16="http://schemas.microsoft.com/office/drawing/2014/main" val="2310438494"/>
                        </a:ext>
                      </a:extLst>
                    </a:gridCol>
                    <a:gridCol w="681990">
                      <a:extLst>
                        <a:ext uri="{9D8B030D-6E8A-4147-A177-3AD203B41FA5}">
                          <a16:colId xmlns:a16="http://schemas.microsoft.com/office/drawing/2014/main" val="1182776608"/>
                        </a:ext>
                      </a:extLst>
                    </a:gridCol>
                    <a:gridCol w="681990">
                      <a:extLst>
                        <a:ext uri="{9D8B030D-6E8A-4147-A177-3AD203B41FA5}">
                          <a16:colId xmlns:a16="http://schemas.microsoft.com/office/drawing/2014/main" val="1256537167"/>
                        </a:ext>
                      </a:extLst>
                    </a:gridCol>
                    <a:gridCol w="681990">
                      <a:extLst>
                        <a:ext uri="{9D8B030D-6E8A-4147-A177-3AD203B41FA5}">
                          <a16:colId xmlns:a16="http://schemas.microsoft.com/office/drawing/2014/main" val="666915656"/>
                        </a:ext>
                      </a:extLst>
                    </a:gridCol>
                    <a:gridCol w="681990">
                      <a:extLst>
                        <a:ext uri="{9D8B030D-6E8A-4147-A177-3AD203B41FA5}">
                          <a16:colId xmlns:a16="http://schemas.microsoft.com/office/drawing/2014/main" val="64542625"/>
                        </a:ext>
                      </a:extLst>
                    </a:gridCol>
                    <a:gridCol w="681990">
                      <a:extLst>
                        <a:ext uri="{9D8B030D-6E8A-4147-A177-3AD203B41FA5}">
                          <a16:colId xmlns:a16="http://schemas.microsoft.com/office/drawing/2014/main" val="1113017854"/>
                        </a:ext>
                      </a:extLst>
                    </a:gridCol>
                  </a:tblGrid>
                  <a:tr h="55245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0,1</m:t>
                                    </m:r>
                                  </m:sub>
                                </m:sSub>
                              </m:oMath>
                            </m:oMathPara>
                          </a14:m>
                          <a:endParaRPr lang="en-US"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0,2</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0,3</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0,7</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1374751"/>
                      </a:ext>
                    </a:extLst>
                  </a:tr>
                  <a:tr h="55245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1,7</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1,10</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6451224"/>
                      </a:ext>
                    </a:extLst>
                  </a:tr>
                </a:tbl>
              </a:graphicData>
            </a:graphic>
          </p:graphicFrame>
        </mc:Choice>
        <mc:Fallback xmlns="">
          <p:graphicFrame>
            <p:nvGraphicFramePr>
              <p:cNvPr id="7" name="Table 6">
                <a:extLst>
                  <a:ext uri="{FF2B5EF4-FFF2-40B4-BE49-F238E27FC236}">
                    <a16:creationId xmlns:a16="http://schemas.microsoft.com/office/drawing/2014/main" id="{F5DE2D75-AB6A-4180-B70F-19461C64CACD}"/>
                  </a:ext>
                </a:extLst>
              </p:cNvPr>
              <p:cNvGraphicFramePr>
                <a:graphicFrameLocks noGrp="1"/>
              </p:cNvGraphicFramePr>
              <p:nvPr>
                <p:extLst>
                  <p:ext uri="{D42A27DB-BD31-4B8C-83A1-F6EECF244321}">
                    <p14:modId xmlns:p14="http://schemas.microsoft.com/office/powerpoint/2010/main" val="577587674"/>
                  </p:ext>
                </p:extLst>
              </p:nvPr>
            </p:nvGraphicFramePr>
            <p:xfrm>
              <a:off x="2548485" y="3111524"/>
              <a:ext cx="6819900" cy="1104900"/>
            </p:xfrm>
            <a:graphic>
              <a:graphicData uri="http://schemas.openxmlformats.org/drawingml/2006/table">
                <a:tbl>
                  <a:tblPr/>
                  <a:tblGrid>
                    <a:gridCol w="681990">
                      <a:extLst>
                        <a:ext uri="{9D8B030D-6E8A-4147-A177-3AD203B41FA5}">
                          <a16:colId xmlns:a16="http://schemas.microsoft.com/office/drawing/2014/main" val="3444070693"/>
                        </a:ext>
                      </a:extLst>
                    </a:gridCol>
                    <a:gridCol w="681990">
                      <a:extLst>
                        <a:ext uri="{9D8B030D-6E8A-4147-A177-3AD203B41FA5}">
                          <a16:colId xmlns:a16="http://schemas.microsoft.com/office/drawing/2014/main" val="3914991802"/>
                        </a:ext>
                      </a:extLst>
                    </a:gridCol>
                    <a:gridCol w="681990">
                      <a:extLst>
                        <a:ext uri="{9D8B030D-6E8A-4147-A177-3AD203B41FA5}">
                          <a16:colId xmlns:a16="http://schemas.microsoft.com/office/drawing/2014/main" val="2178010575"/>
                        </a:ext>
                      </a:extLst>
                    </a:gridCol>
                    <a:gridCol w="681990">
                      <a:extLst>
                        <a:ext uri="{9D8B030D-6E8A-4147-A177-3AD203B41FA5}">
                          <a16:colId xmlns:a16="http://schemas.microsoft.com/office/drawing/2014/main" val="1808068669"/>
                        </a:ext>
                      </a:extLst>
                    </a:gridCol>
                    <a:gridCol w="681990">
                      <a:extLst>
                        <a:ext uri="{9D8B030D-6E8A-4147-A177-3AD203B41FA5}">
                          <a16:colId xmlns:a16="http://schemas.microsoft.com/office/drawing/2014/main" val="2310438494"/>
                        </a:ext>
                      </a:extLst>
                    </a:gridCol>
                    <a:gridCol w="681990">
                      <a:extLst>
                        <a:ext uri="{9D8B030D-6E8A-4147-A177-3AD203B41FA5}">
                          <a16:colId xmlns:a16="http://schemas.microsoft.com/office/drawing/2014/main" val="1182776608"/>
                        </a:ext>
                      </a:extLst>
                    </a:gridCol>
                    <a:gridCol w="681990">
                      <a:extLst>
                        <a:ext uri="{9D8B030D-6E8A-4147-A177-3AD203B41FA5}">
                          <a16:colId xmlns:a16="http://schemas.microsoft.com/office/drawing/2014/main" val="1256537167"/>
                        </a:ext>
                      </a:extLst>
                    </a:gridCol>
                    <a:gridCol w="681990">
                      <a:extLst>
                        <a:ext uri="{9D8B030D-6E8A-4147-A177-3AD203B41FA5}">
                          <a16:colId xmlns:a16="http://schemas.microsoft.com/office/drawing/2014/main" val="666915656"/>
                        </a:ext>
                      </a:extLst>
                    </a:gridCol>
                    <a:gridCol w="681990">
                      <a:extLst>
                        <a:ext uri="{9D8B030D-6E8A-4147-A177-3AD203B41FA5}">
                          <a16:colId xmlns:a16="http://schemas.microsoft.com/office/drawing/2014/main" val="64542625"/>
                        </a:ext>
                      </a:extLst>
                    </a:gridCol>
                    <a:gridCol w="681990">
                      <a:extLst>
                        <a:ext uri="{9D8B030D-6E8A-4147-A177-3AD203B41FA5}">
                          <a16:colId xmlns:a16="http://schemas.microsoft.com/office/drawing/2014/main" val="1113017854"/>
                        </a:ext>
                      </a:extLst>
                    </a:gridCol>
                  </a:tblGrid>
                  <a:tr h="552450">
                    <a:tc>
                      <a:txBody>
                        <a:bodyPr/>
                        <a:lstStyle/>
                        <a:p>
                          <a:endParaRPr lang="en-US"/>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blipFill>
                          <a:blip r:embed="rId3"/>
                          <a:stretch>
                            <a:fillRect l="-893" t="-1099" r="-900893" b="-10219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893" t="-1099" r="-800893" b="-10219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893" t="-1099" r="-700893" b="-102198"/>
                          </a:stretch>
                        </a:blip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0000" t="-1099" r="-301786" b="-102198"/>
                          </a:stretch>
                        </a:blip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1374751"/>
                      </a:ext>
                    </a:extLst>
                  </a:tr>
                  <a:tr h="55245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0000" t="-101099" r="-301786" b="-2198"/>
                          </a:stretch>
                        </a:blip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00000" t="-101099" r="-1786" b="-2198"/>
                          </a:stretch>
                        </a:blipFill>
                      </a:tcPr>
                    </a:tc>
                    <a:extLst>
                      <a:ext uri="{0D108BD9-81ED-4DB2-BD59-A6C34878D82A}">
                        <a16:rowId xmlns:a16="http://schemas.microsoft.com/office/drawing/2014/main" val="776451224"/>
                      </a:ext>
                    </a:extLst>
                  </a:tr>
                </a:tbl>
              </a:graphicData>
            </a:graphic>
          </p:graphicFrame>
        </mc:Fallback>
      </mc:AlternateContent>
      <p:cxnSp>
        <p:nvCxnSpPr>
          <p:cNvPr id="10" name="Straight Arrow Connector 9">
            <a:extLst>
              <a:ext uri="{FF2B5EF4-FFF2-40B4-BE49-F238E27FC236}">
                <a16:creationId xmlns:a16="http://schemas.microsoft.com/office/drawing/2014/main" id="{1DCB97F4-395A-4AB6-9771-A6539FAE671E}"/>
              </a:ext>
            </a:extLst>
          </p:cNvPr>
          <p:cNvCxnSpPr/>
          <p:nvPr/>
        </p:nvCxnSpPr>
        <p:spPr>
          <a:xfrm>
            <a:off x="2205585" y="3111524"/>
            <a:ext cx="0" cy="482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046735D-0835-4DA3-A736-ACC096240413}"/>
              </a:ext>
            </a:extLst>
          </p:cNvPr>
          <p:cNvSpPr txBox="1"/>
          <p:nvPr/>
        </p:nvSpPr>
        <p:spPr>
          <a:xfrm>
            <a:off x="2434441" y="2016553"/>
            <a:ext cx="1371600" cy="707886"/>
          </a:xfrm>
          <a:prstGeom prst="rect">
            <a:avLst/>
          </a:prstGeom>
          <a:noFill/>
        </p:spPr>
        <p:txBody>
          <a:bodyPr wrap="square" rtlCol="0">
            <a:spAutoFit/>
          </a:bodyPr>
          <a:lstStyle/>
          <a:p>
            <a:r>
              <a:rPr lang="en-US" sz="2000" b="1" dirty="0"/>
              <a:t>Unlabeled images</a:t>
            </a:r>
          </a:p>
        </p:txBody>
      </p:sp>
      <p:cxnSp>
        <p:nvCxnSpPr>
          <p:cNvPr id="12" name="Straight Arrow Connector 11">
            <a:extLst>
              <a:ext uri="{FF2B5EF4-FFF2-40B4-BE49-F238E27FC236}">
                <a16:creationId xmlns:a16="http://schemas.microsoft.com/office/drawing/2014/main" id="{50840E08-A2DA-4A2C-8716-931086AC5153}"/>
              </a:ext>
            </a:extLst>
          </p:cNvPr>
          <p:cNvCxnSpPr>
            <a:cxnSpLocks/>
          </p:cNvCxnSpPr>
          <p:nvPr/>
        </p:nvCxnSpPr>
        <p:spPr>
          <a:xfrm>
            <a:off x="3564485" y="2724439"/>
            <a:ext cx="711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707541A-DAD6-4F7E-B438-D0B73E4649D3}"/>
              </a:ext>
            </a:extLst>
          </p:cNvPr>
          <p:cNvSpPr txBox="1"/>
          <p:nvPr/>
        </p:nvSpPr>
        <p:spPr>
          <a:xfrm>
            <a:off x="1068935" y="3194014"/>
            <a:ext cx="1371600" cy="400110"/>
          </a:xfrm>
          <a:prstGeom prst="rect">
            <a:avLst/>
          </a:prstGeom>
          <a:noFill/>
        </p:spPr>
        <p:txBody>
          <a:bodyPr wrap="square" rtlCol="0">
            <a:spAutoFit/>
          </a:bodyPr>
          <a:lstStyle/>
          <a:p>
            <a:r>
              <a:rPr lang="en-US" sz="2000" b="1" dirty="0">
                <a:solidFill>
                  <a:schemeClr val="accent6"/>
                </a:solidFill>
              </a:rPr>
              <a:t>Class 0</a:t>
            </a:r>
          </a:p>
        </p:txBody>
      </p:sp>
      <p:sp>
        <p:nvSpPr>
          <p:cNvPr id="32" name="TextBox 31">
            <a:extLst>
              <a:ext uri="{FF2B5EF4-FFF2-40B4-BE49-F238E27FC236}">
                <a16:creationId xmlns:a16="http://schemas.microsoft.com/office/drawing/2014/main" id="{D260553A-CA76-497B-AF35-635EF97FE24F}"/>
              </a:ext>
            </a:extLst>
          </p:cNvPr>
          <p:cNvSpPr txBox="1"/>
          <p:nvPr/>
        </p:nvSpPr>
        <p:spPr>
          <a:xfrm>
            <a:off x="1062841" y="3787413"/>
            <a:ext cx="1371600" cy="400110"/>
          </a:xfrm>
          <a:prstGeom prst="rect">
            <a:avLst/>
          </a:prstGeom>
          <a:noFill/>
        </p:spPr>
        <p:txBody>
          <a:bodyPr wrap="square" rtlCol="0">
            <a:spAutoFit/>
          </a:bodyPr>
          <a:lstStyle/>
          <a:p>
            <a:r>
              <a:rPr lang="en-US" sz="2000" b="1" dirty="0">
                <a:solidFill>
                  <a:schemeClr val="accent6"/>
                </a:solidFill>
              </a:rPr>
              <a:t>Class 1</a:t>
            </a:r>
          </a:p>
        </p:txBody>
      </p:sp>
      <p:sp>
        <p:nvSpPr>
          <p:cNvPr id="42" name="TextBox 41">
            <a:extLst>
              <a:ext uri="{FF2B5EF4-FFF2-40B4-BE49-F238E27FC236}">
                <a16:creationId xmlns:a16="http://schemas.microsoft.com/office/drawing/2014/main" id="{34CEFDA1-E800-43C0-86B3-EA4E1472F2A6}"/>
              </a:ext>
            </a:extLst>
          </p:cNvPr>
          <p:cNvSpPr txBox="1"/>
          <p:nvPr/>
        </p:nvSpPr>
        <p:spPr>
          <a:xfrm>
            <a:off x="748336" y="2403638"/>
            <a:ext cx="1371600" cy="707886"/>
          </a:xfrm>
          <a:prstGeom prst="rect">
            <a:avLst/>
          </a:prstGeom>
          <a:noFill/>
        </p:spPr>
        <p:txBody>
          <a:bodyPr wrap="square" rtlCol="0">
            <a:spAutoFit/>
          </a:bodyPr>
          <a:lstStyle/>
          <a:p>
            <a:r>
              <a:rPr lang="en-US" sz="2000" b="1" dirty="0"/>
              <a:t>Individual classes</a:t>
            </a:r>
          </a:p>
        </p:txBody>
      </p:sp>
      <p:sp>
        <p:nvSpPr>
          <p:cNvPr id="16" name="Rectangle 15">
            <a:extLst>
              <a:ext uri="{FF2B5EF4-FFF2-40B4-BE49-F238E27FC236}">
                <a16:creationId xmlns:a16="http://schemas.microsoft.com/office/drawing/2014/main" id="{7B111829-F54F-4E4A-9CDA-FD981703AD3A}"/>
              </a:ext>
            </a:extLst>
          </p:cNvPr>
          <p:cNvSpPr/>
          <p:nvPr/>
        </p:nvSpPr>
        <p:spPr>
          <a:xfrm>
            <a:off x="6541003" y="2912704"/>
            <a:ext cx="907796" cy="1646327"/>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CC47417-5997-400C-BB4E-05E979157F8F}"/>
                  </a:ext>
                </a:extLst>
              </p:cNvPr>
              <p:cNvSpPr txBox="1"/>
              <p:nvPr/>
            </p:nvSpPr>
            <p:spPr>
              <a:xfrm>
                <a:off x="7422026" y="5180150"/>
                <a:ext cx="4567881" cy="548933"/>
              </a:xfrm>
              <a:prstGeom prst="rect">
                <a:avLst/>
              </a:prstGeom>
              <a:noFill/>
            </p:spPr>
            <p:txBody>
              <a:bodyPr wrap="square">
                <a:spAutoFit/>
              </a:bodyPr>
              <a:lstStyle/>
              <a:p>
                <a14:m>
                  <m:oMath xmlns:m="http://schemas.openxmlformats.org/officeDocument/2006/math">
                    <m:r>
                      <a:rPr lang="en-US" b="1" i="1" smtClean="0">
                        <a:latin typeface="Cambria Math" panose="02040503050406030204" pitchFamily="18" charset="0"/>
                      </a:rPr>
                      <m:t>𝑷</m:t>
                    </m:r>
                    <m:d>
                      <m:dPr>
                        <m:endChr m:val="|"/>
                        <m:ctrlPr>
                          <a:rPr lang="en-US" b="1" i="1" smtClean="0">
                            <a:latin typeface="Cambria Math" panose="02040503050406030204" pitchFamily="18" charset="0"/>
                          </a:rPr>
                        </m:ctrlPr>
                      </m:dPr>
                      <m:e>
                        <m:r>
                          <a:rPr lang="en-US" b="1" i="1">
                            <a:latin typeface="Cambria Math" panose="02040503050406030204" pitchFamily="18" charset="0"/>
                          </a:rPr>
                          <m:t>𝒄𝒍𝒂𝒔𝒔</m:t>
                        </m:r>
                        <m:r>
                          <a:rPr lang="en-US" b="1" i="1" smtClean="0">
                            <a:latin typeface="Cambria Math" panose="02040503050406030204" pitchFamily="18" charset="0"/>
                          </a:rPr>
                          <m:t>=</m:t>
                        </m:r>
                        <m:r>
                          <a:rPr lang="en-US" b="1" i="1" smtClean="0">
                            <a:latin typeface="Cambria Math" panose="02040503050406030204" pitchFamily="18" charset="0"/>
                          </a:rPr>
                          <m:t>𝟎</m:t>
                        </m:r>
                      </m:e>
                    </m:d>
                    <m:r>
                      <a:rPr lang="en-US" b="1" i="1" smtClean="0">
                        <a:latin typeface="Cambria Math" panose="02040503050406030204" pitchFamily="18" charset="0"/>
                      </a:rPr>
                      <m:t> </m:t>
                    </m:r>
                    <m:r>
                      <a:rPr lang="en-US" b="1" i="1">
                        <a:latin typeface="Cambria Math" panose="02040503050406030204" pitchFamily="18" charset="0"/>
                      </a:rPr>
                      <m:t>𝑰𝒏𝒑</m:t>
                    </m:r>
                    <m:sSub>
                      <m:sSubPr>
                        <m:ctrlPr>
                          <a:rPr lang="en-US" b="1" i="1">
                            <a:latin typeface="Cambria Math" panose="02040503050406030204" pitchFamily="18" charset="0"/>
                          </a:rPr>
                        </m:ctrlPr>
                      </m:sSubPr>
                      <m:e>
                        <m:r>
                          <a:rPr lang="en-US" b="1" i="1">
                            <a:latin typeface="Cambria Math" panose="02040503050406030204" pitchFamily="18" charset="0"/>
                          </a:rPr>
                          <m:t>𝒖𝒕</m:t>
                        </m:r>
                      </m:e>
                      <m:sub>
                        <m:r>
                          <a:rPr lang="en-US" b="1" i="1">
                            <a:latin typeface="Cambria Math" panose="02040503050406030204" pitchFamily="18" charset="0"/>
                          </a:rPr>
                          <m:t>𝑳</m:t>
                        </m:r>
                        <m:r>
                          <a:rPr lang="en-US" b="1" i="1">
                            <a:latin typeface="Cambria Math" panose="02040503050406030204" pitchFamily="18" charset="0"/>
                          </a:rPr>
                          <m:t>𝟕</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𝟕</m:t>
                            </m:r>
                          </m:sub>
                        </m:sSub>
                      </m:num>
                      <m:den>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𝟕</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𝟕</m:t>
                            </m:r>
                          </m:sub>
                        </m:sSub>
                      </m:den>
                    </m:f>
                  </m:oMath>
                </a14:m>
                <a:r>
                  <a:rPr lang="en-US" b="1" dirty="0"/>
                  <a:t> </a:t>
                </a:r>
              </a:p>
            </p:txBody>
          </p:sp>
        </mc:Choice>
        <mc:Fallback xmlns="">
          <p:sp>
            <p:nvSpPr>
              <p:cNvPr id="18" name="TextBox 17">
                <a:extLst>
                  <a:ext uri="{FF2B5EF4-FFF2-40B4-BE49-F238E27FC236}">
                    <a16:creationId xmlns:a16="http://schemas.microsoft.com/office/drawing/2014/main" id="{9CC47417-5997-400C-BB4E-05E979157F8F}"/>
                  </a:ext>
                </a:extLst>
              </p:cNvPr>
              <p:cNvSpPr txBox="1">
                <a:spLocks noRot="1" noChangeAspect="1" noMove="1" noResize="1" noEditPoints="1" noAdjustHandles="1" noChangeArrowheads="1" noChangeShapeType="1" noTextEdit="1"/>
              </p:cNvSpPr>
              <p:nvPr/>
            </p:nvSpPr>
            <p:spPr>
              <a:xfrm>
                <a:off x="7422026" y="5180150"/>
                <a:ext cx="4567881" cy="548933"/>
              </a:xfrm>
              <a:prstGeom prst="rect">
                <a:avLst/>
              </a:prstGeom>
              <a:blipFill>
                <a:blip r:embed="rId4"/>
                <a:stretch>
                  <a:fillRect/>
                </a:stretch>
              </a:blipFill>
            </p:spPr>
            <p:txBody>
              <a:bodyPr/>
              <a:lstStyle/>
              <a:p>
                <a:r>
                  <a:rPr lang="en-US">
                    <a:noFill/>
                  </a:rPr>
                  <a:t> </a:t>
                </a:r>
              </a:p>
            </p:txBody>
          </p:sp>
        </mc:Fallback>
      </mc:AlternateContent>
      <p:cxnSp>
        <p:nvCxnSpPr>
          <p:cNvPr id="6" name="Connector: Elbow 5">
            <a:extLst>
              <a:ext uri="{FF2B5EF4-FFF2-40B4-BE49-F238E27FC236}">
                <a16:creationId xmlns:a16="http://schemas.microsoft.com/office/drawing/2014/main" id="{84258299-8176-4E76-845D-04DEAA9F0466}"/>
              </a:ext>
            </a:extLst>
          </p:cNvPr>
          <p:cNvCxnSpPr>
            <a:cxnSpLocks/>
            <a:stCxn id="16" idx="2"/>
            <a:endCxn id="18" idx="1"/>
          </p:cNvCxnSpPr>
          <p:nvPr/>
        </p:nvCxnSpPr>
        <p:spPr>
          <a:xfrm rot="16200000" flipH="1">
            <a:off x="6760670" y="4793261"/>
            <a:ext cx="895586" cy="4271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C08BCB6-9FEE-4C61-84D4-B3B3E88C8D0C}"/>
              </a:ext>
            </a:extLst>
          </p:cNvPr>
          <p:cNvSpPr txBox="1"/>
          <p:nvPr/>
        </p:nvSpPr>
        <p:spPr>
          <a:xfrm>
            <a:off x="5107617" y="4618535"/>
            <a:ext cx="1887283" cy="400110"/>
          </a:xfrm>
          <a:prstGeom prst="rect">
            <a:avLst/>
          </a:prstGeom>
          <a:noFill/>
        </p:spPr>
        <p:txBody>
          <a:bodyPr wrap="square" rtlCol="0">
            <a:spAutoFit/>
          </a:bodyPr>
          <a:lstStyle/>
          <a:p>
            <a:r>
              <a:rPr lang="en-US" sz="2000" dirty="0"/>
              <a:t>Soft assignment</a:t>
            </a:r>
          </a:p>
        </p:txBody>
      </p:sp>
      <p:sp>
        <p:nvSpPr>
          <p:cNvPr id="19" name="TextBox 18">
            <a:extLst>
              <a:ext uri="{FF2B5EF4-FFF2-40B4-BE49-F238E27FC236}">
                <a16:creationId xmlns:a16="http://schemas.microsoft.com/office/drawing/2014/main" id="{E94B2847-34FB-4679-9804-B9395B6E7A53}"/>
              </a:ext>
            </a:extLst>
          </p:cNvPr>
          <p:cNvSpPr txBox="1"/>
          <p:nvPr/>
        </p:nvSpPr>
        <p:spPr>
          <a:xfrm>
            <a:off x="3450187" y="3999715"/>
            <a:ext cx="3234818" cy="707886"/>
          </a:xfrm>
          <a:prstGeom prst="rect">
            <a:avLst/>
          </a:prstGeom>
          <a:noFill/>
        </p:spPr>
        <p:txBody>
          <a:bodyPr wrap="square" rtlCol="0">
            <a:spAutoFit/>
          </a:bodyPr>
          <a:lstStyle/>
          <a:p>
            <a:r>
              <a:rPr lang="en-US" sz="4000" b="1" dirty="0"/>
              <a:t>.    .     .     .    .</a:t>
            </a:r>
          </a:p>
        </p:txBody>
      </p:sp>
    </p:spTree>
    <p:extLst>
      <p:ext uri="{BB962C8B-B14F-4D97-AF65-F5344CB8AC3E}">
        <p14:creationId xmlns:p14="http://schemas.microsoft.com/office/powerpoint/2010/main" val="86346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p:bldP spid="9"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AEEC0-9C74-4218-AE94-6B118DC35392}"/>
              </a:ext>
            </a:extLst>
          </p:cNvPr>
          <p:cNvSpPr>
            <a:spLocks noGrp="1"/>
          </p:cNvSpPr>
          <p:nvPr>
            <p:ph type="title"/>
          </p:nvPr>
        </p:nvSpPr>
        <p:spPr/>
        <p:txBody>
          <a:bodyPr/>
          <a:lstStyle/>
          <a:p>
            <a:r>
              <a:rPr lang="en-US" dirty="0"/>
              <a:t>Few Shot Clustering Framework (M-step) </a:t>
            </a:r>
          </a:p>
        </p:txBody>
      </p:sp>
      <p:sp>
        <p:nvSpPr>
          <p:cNvPr id="3" name="Content Placeholder 2">
            <a:extLst>
              <a:ext uri="{FF2B5EF4-FFF2-40B4-BE49-F238E27FC236}">
                <a16:creationId xmlns:a16="http://schemas.microsoft.com/office/drawing/2014/main" id="{FC2970A4-F66C-4122-A7D8-077808443BC2}"/>
              </a:ext>
            </a:extLst>
          </p:cNvPr>
          <p:cNvSpPr>
            <a:spLocks noGrp="1"/>
          </p:cNvSpPr>
          <p:nvPr>
            <p:ph idx="1"/>
          </p:nvPr>
        </p:nvSpPr>
        <p:spPr/>
        <p:txBody>
          <a:bodyPr>
            <a:normAutofit/>
          </a:bodyPr>
          <a:lstStyle/>
          <a:p>
            <a:r>
              <a:rPr lang="en-US" sz="2000" dirty="0"/>
              <a:t>In the M step for the framework, we simply train the Siamese neural network on the fictitious soft assignments that we obtained in the E-step to maximize the probabilities that predict similar and/or dissimilar images </a:t>
            </a:r>
          </a:p>
          <a:p>
            <a:endParaRPr lang="en-US" sz="2000" dirty="0"/>
          </a:p>
          <a:p>
            <a:r>
              <a:rPr lang="en-US" sz="2000" dirty="0"/>
              <a:t>Log </a:t>
            </a:r>
            <a:r>
              <a:rPr lang="en-US" sz="2000" dirty="0" err="1"/>
              <a:t>softmax</a:t>
            </a:r>
            <a:r>
              <a:rPr lang="en-US" sz="2000" dirty="0"/>
              <a:t> + Negative Log Likelihood loss function is used to backpropagate the loss using Adam optimizer</a:t>
            </a:r>
          </a:p>
          <a:p>
            <a:endParaRPr lang="en-US" sz="2000" dirty="0"/>
          </a:p>
          <a:p>
            <a:r>
              <a:rPr lang="en-US" sz="2000" dirty="0"/>
              <a:t>Alternatively, in </a:t>
            </a:r>
            <a:r>
              <a:rPr lang="en-US" sz="2000" dirty="0" err="1"/>
              <a:t>pytorch</a:t>
            </a:r>
            <a:r>
              <a:rPr lang="en-US" sz="2000" dirty="0"/>
              <a:t> cross entropy could be used directly before application of log </a:t>
            </a:r>
            <a:r>
              <a:rPr lang="en-US" sz="2000" dirty="0" err="1"/>
              <a:t>softmax</a:t>
            </a:r>
            <a:endParaRPr lang="en-US" sz="2000" dirty="0"/>
          </a:p>
          <a:p>
            <a:endParaRPr lang="en-US" sz="2000" dirty="0"/>
          </a:p>
          <a:p>
            <a:r>
              <a:rPr lang="en-US" sz="2000" dirty="0"/>
              <a:t>Use very low learning rate around 1e-7</a:t>
            </a:r>
          </a:p>
          <a:p>
            <a:endParaRPr lang="en-US" sz="2000" dirty="0"/>
          </a:p>
          <a:p>
            <a:endParaRPr lang="en-US" sz="2000" dirty="0"/>
          </a:p>
        </p:txBody>
      </p:sp>
      <p:sp>
        <p:nvSpPr>
          <p:cNvPr id="4" name="Slide Number Placeholder 3">
            <a:extLst>
              <a:ext uri="{FF2B5EF4-FFF2-40B4-BE49-F238E27FC236}">
                <a16:creationId xmlns:a16="http://schemas.microsoft.com/office/drawing/2014/main" id="{FD696EA4-40FA-4E62-9D48-FE4F1D007B31}"/>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25</a:t>
            </a:fld>
            <a:endParaRPr lang="en-US" dirty="0">
              <a:solidFill>
                <a:schemeClr val="bg1"/>
              </a:solidFill>
            </a:endParaRPr>
          </a:p>
        </p:txBody>
      </p:sp>
    </p:spTree>
    <p:extLst>
      <p:ext uri="{BB962C8B-B14F-4D97-AF65-F5344CB8AC3E}">
        <p14:creationId xmlns:p14="http://schemas.microsoft.com/office/powerpoint/2010/main" val="193141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4B808-36CF-4B0A-B373-CBCD81FB38D5}"/>
              </a:ext>
            </a:extLst>
          </p:cNvPr>
          <p:cNvSpPr>
            <a:spLocks noGrp="1"/>
          </p:cNvSpPr>
          <p:nvPr>
            <p:ph type="title"/>
          </p:nvPr>
        </p:nvSpPr>
        <p:spPr/>
        <p:txBody>
          <a:bodyPr/>
          <a:lstStyle/>
          <a:p>
            <a:pPr algn="ctr"/>
            <a:r>
              <a:rPr lang="en-US" dirty="0"/>
              <a:t>Light Pretraining Step</a:t>
            </a:r>
          </a:p>
        </p:txBody>
      </p:sp>
      <p:sp>
        <p:nvSpPr>
          <p:cNvPr id="3" name="Content Placeholder 2">
            <a:extLst>
              <a:ext uri="{FF2B5EF4-FFF2-40B4-BE49-F238E27FC236}">
                <a16:creationId xmlns:a16="http://schemas.microsoft.com/office/drawing/2014/main" id="{ABBDBC06-CA67-48AF-AEF9-42D4197738B9}"/>
              </a:ext>
            </a:extLst>
          </p:cNvPr>
          <p:cNvSpPr>
            <a:spLocks noGrp="1"/>
          </p:cNvSpPr>
          <p:nvPr>
            <p:ph idx="1"/>
          </p:nvPr>
        </p:nvSpPr>
        <p:spPr/>
        <p:txBody>
          <a:bodyPr>
            <a:normAutofit/>
          </a:bodyPr>
          <a:lstStyle/>
          <a:p>
            <a:r>
              <a:rPr lang="en-US" sz="2000" dirty="0"/>
              <a:t>Convergence is generally achieved after earlier mentioned E and M steps</a:t>
            </a:r>
          </a:p>
          <a:p>
            <a:endParaRPr lang="en-US" sz="2000" dirty="0"/>
          </a:p>
          <a:p>
            <a:r>
              <a:rPr lang="en-US" sz="2000" dirty="0"/>
              <a:t>However, during clustering, it is possible to arrive at undesirable clusters. </a:t>
            </a:r>
          </a:p>
          <a:p>
            <a:endParaRPr lang="en-US" sz="2000" dirty="0"/>
          </a:p>
          <a:p>
            <a:r>
              <a:rPr lang="en-US" sz="2000" dirty="0"/>
              <a:t>For example, in the case of occupancy detection images may be clustered based on similarity in image lighting conditions rather than occupied or unoccupied status</a:t>
            </a:r>
          </a:p>
          <a:p>
            <a:endParaRPr lang="en-US" sz="2000" dirty="0"/>
          </a:p>
          <a:p>
            <a:r>
              <a:rPr lang="en-US" sz="2000" dirty="0"/>
              <a:t>Therefore, before start of the E-M step,  if we have n labeled images, the Siamese Convolutional Network is trained in a supervised fashion on </a:t>
            </a:r>
            <a:r>
              <a:rPr lang="en-US" sz="2000" dirty="0" err="1"/>
              <a:t>nxn</a:t>
            </a:r>
            <a:r>
              <a:rPr lang="en-US" sz="2000" dirty="0"/>
              <a:t> exhaustive pairs of examples for a small number of epochs, much smaller than number of E and M steps.</a:t>
            </a:r>
          </a:p>
        </p:txBody>
      </p:sp>
      <p:sp>
        <p:nvSpPr>
          <p:cNvPr id="4" name="Slide Number Placeholder 3">
            <a:extLst>
              <a:ext uri="{FF2B5EF4-FFF2-40B4-BE49-F238E27FC236}">
                <a16:creationId xmlns:a16="http://schemas.microsoft.com/office/drawing/2014/main" id="{8C310E3B-0781-4622-9747-68BC7378D4AF}"/>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26</a:t>
            </a:fld>
            <a:endParaRPr lang="en-US" dirty="0">
              <a:solidFill>
                <a:schemeClr val="bg1"/>
              </a:solidFill>
            </a:endParaRPr>
          </a:p>
        </p:txBody>
      </p:sp>
    </p:spTree>
    <p:extLst>
      <p:ext uri="{BB962C8B-B14F-4D97-AF65-F5344CB8AC3E}">
        <p14:creationId xmlns:p14="http://schemas.microsoft.com/office/powerpoint/2010/main" val="104137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9AB48-4888-4B2A-9FE1-A915CF857AC2}"/>
              </a:ext>
            </a:extLst>
          </p:cNvPr>
          <p:cNvSpPr>
            <a:spLocks noGrp="1"/>
          </p:cNvSpPr>
          <p:nvPr>
            <p:ph type="title"/>
          </p:nvPr>
        </p:nvSpPr>
        <p:spPr>
          <a:xfrm>
            <a:off x="838200" y="0"/>
            <a:ext cx="10731500" cy="1325563"/>
          </a:xfrm>
        </p:spPr>
        <p:txBody>
          <a:bodyPr>
            <a:normAutofit/>
          </a:bodyPr>
          <a:lstStyle/>
          <a:p>
            <a:pPr algn="ctr"/>
            <a:r>
              <a:rPr lang="en-US" sz="4000" dirty="0"/>
              <a:t>Framework application for occupancy detection</a:t>
            </a:r>
          </a:p>
        </p:txBody>
      </p:sp>
      <p:sp>
        <p:nvSpPr>
          <p:cNvPr id="4" name="Slide Number Placeholder 3">
            <a:extLst>
              <a:ext uri="{FF2B5EF4-FFF2-40B4-BE49-F238E27FC236}">
                <a16:creationId xmlns:a16="http://schemas.microsoft.com/office/drawing/2014/main" id="{81048264-DB1F-4284-8FBC-8671A3AB7AD2}"/>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27</a:t>
            </a:fld>
            <a:endParaRPr lang="en-US"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3F022487-02E1-4C69-B2FA-5B0038DD7BA2}"/>
              </a:ext>
            </a:extLst>
          </p:cNvPr>
          <p:cNvPicPr>
            <a:picLocks noChangeAspect="1"/>
          </p:cNvPicPr>
          <p:nvPr/>
        </p:nvPicPr>
        <p:blipFill rotWithShape="1">
          <a:blip r:embed="rId3">
            <a:extLst>
              <a:ext uri="{28A0092B-C50C-407E-A947-70E740481C1C}">
                <a14:useLocalDpi xmlns:a14="http://schemas.microsoft.com/office/drawing/2010/main" val="0"/>
              </a:ext>
            </a:extLst>
          </a:blip>
          <a:srcRect t="5188"/>
          <a:stretch/>
        </p:blipFill>
        <p:spPr>
          <a:xfrm>
            <a:off x="1570993" y="888999"/>
            <a:ext cx="9050013" cy="5374083"/>
          </a:xfrm>
          <a:prstGeom prst="rect">
            <a:avLst/>
          </a:prstGeom>
        </p:spPr>
      </p:pic>
      <p:sp>
        <p:nvSpPr>
          <p:cNvPr id="10" name="TextBox 9">
            <a:extLst>
              <a:ext uri="{FF2B5EF4-FFF2-40B4-BE49-F238E27FC236}">
                <a16:creationId xmlns:a16="http://schemas.microsoft.com/office/drawing/2014/main" id="{1F52E537-2FB1-48FF-9F37-D33DB5F54F2B}"/>
              </a:ext>
            </a:extLst>
          </p:cNvPr>
          <p:cNvSpPr txBox="1"/>
          <p:nvPr/>
        </p:nvSpPr>
        <p:spPr>
          <a:xfrm>
            <a:off x="2070100" y="1727200"/>
            <a:ext cx="431800" cy="369332"/>
          </a:xfrm>
          <a:prstGeom prst="rect">
            <a:avLst/>
          </a:prstGeom>
          <a:noFill/>
        </p:spPr>
        <p:txBody>
          <a:bodyPr wrap="square" rtlCol="0">
            <a:spAutoFit/>
          </a:bodyPr>
          <a:lstStyle/>
          <a:p>
            <a:r>
              <a:rPr lang="en-US" b="1" dirty="0"/>
              <a:t>1</a:t>
            </a:r>
          </a:p>
        </p:txBody>
      </p:sp>
      <p:sp>
        <p:nvSpPr>
          <p:cNvPr id="11" name="TextBox 10">
            <a:extLst>
              <a:ext uri="{FF2B5EF4-FFF2-40B4-BE49-F238E27FC236}">
                <a16:creationId xmlns:a16="http://schemas.microsoft.com/office/drawing/2014/main" id="{ED066502-82DA-4B53-90A8-2DEE16FFB44B}"/>
              </a:ext>
            </a:extLst>
          </p:cNvPr>
          <p:cNvSpPr txBox="1"/>
          <p:nvPr/>
        </p:nvSpPr>
        <p:spPr>
          <a:xfrm>
            <a:off x="2070100" y="3059668"/>
            <a:ext cx="431800" cy="369332"/>
          </a:xfrm>
          <a:prstGeom prst="rect">
            <a:avLst/>
          </a:prstGeom>
          <a:noFill/>
        </p:spPr>
        <p:txBody>
          <a:bodyPr wrap="square" rtlCol="0">
            <a:spAutoFit/>
          </a:bodyPr>
          <a:lstStyle/>
          <a:p>
            <a:r>
              <a:rPr lang="en-US" b="1" dirty="0"/>
              <a:t>2</a:t>
            </a:r>
          </a:p>
        </p:txBody>
      </p:sp>
      <p:sp>
        <p:nvSpPr>
          <p:cNvPr id="12" name="TextBox 11">
            <a:extLst>
              <a:ext uri="{FF2B5EF4-FFF2-40B4-BE49-F238E27FC236}">
                <a16:creationId xmlns:a16="http://schemas.microsoft.com/office/drawing/2014/main" id="{0EFC3C8E-C15D-4FA2-B3D8-8A7B9D1AA7AD}"/>
              </a:ext>
            </a:extLst>
          </p:cNvPr>
          <p:cNvSpPr txBox="1"/>
          <p:nvPr/>
        </p:nvSpPr>
        <p:spPr>
          <a:xfrm>
            <a:off x="5334000" y="3244334"/>
            <a:ext cx="431800" cy="369332"/>
          </a:xfrm>
          <a:prstGeom prst="rect">
            <a:avLst/>
          </a:prstGeom>
          <a:noFill/>
        </p:spPr>
        <p:txBody>
          <a:bodyPr wrap="square" rtlCol="0">
            <a:spAutoFit/>
          </a:bodyPr>
          <a:lstStyle/>
          <a:p>
            <a:r>
              <a:rPr lang="en-US" b="1" dirty="0"/>
              <a:t>3</a:t>
            </a:r>
          </a:p>
        </p:txBody>
      </p:sp>
      <p:sp>
        <p:nvSpPr>
          <p:cNvPr id="13" name="TextBox 12">
            <a:extLst>
              <a:ext uri="{FF2B5EF4-FFF2-40B4-BE49-F238E27FC236}">
                <a16:creationId xmlns:a16="http://schemas.microsoft.com/office/drawing/2014/main" id="{7B40298A-EE01-4B18-A542-0D7867956389}"/>
              </a:ext>
            </a:extLst>
          </p:cNvPr>
          <p:cNvSpPr txBox="1"/>
          <p:nvPr/>
        </p:nvSpPr>
        <p:spPr>
          <a:xfrm>
            <a:off x="9312907" y="3206708"/>
            <a:ext cx="431800" cy="369332"/>
          </a:xfrm>
          <a:prstGeom prst="rect">
            <a:avLst/>
          </a:prstGeom>
          <a:noFill/>
        </p:spPr>
        <p:txBody>
          <a:bodyPr wrap="square" rtlCol="0">
            <a:spAutoFit/>
          </a:bodyPr>
          <a:lstStyle/>
          <a:p>
            <a:r>
              <a:rPr lang="en-US" b="1" dirty="0"/>
              <a:t>4</a:t>
            </a:r>
          </a:p>
        </p:txBody>
      </p:sp>
      <p:sp>
        <p:nvSpPr>
          <p:cNvPr id="14" name="TextBox 13">
            <a:extLst>
              <a:ext uri="{FF2B5EF4-FFF2-40B4-BE49-F238E27FC236}">
                <a16:creationId xmlns:a16="http://schemas.microsoft.com/office/drawing/2014/main" id="{FC3C89C1-6C19-4CC1-8B17-1402B37437BA}"/>
              </a:ext>
            </a:extLst>
          </p:cNvPr>
          <p:cNvSpPr txBox="1"/>
          <p:nvPr/>
        </p:nvSpPr>
        <p:spPr>
          <a:xfrm>
            <a:off x="5526635" y="816204"/>
            <a:ext cx="431800" cy="369332"/>
          </a:xfrm>
          <a:prstGeom prst="rect">
            <a:avLst/>
          </a:prstGeom>
          <a:noFill/>
        </p:spPr>
        <p:txBody>
          <a:bodyPr wrap="square" rtlCol="0">
            <a:spAutoFit/>
          </a:bodyPr>
          <a:lstStyle/>
          <a:p>
            <a:r>
              <a:rPr lang="en-US" b="1" dirty="0"/>
              <a:t>5</a:t>
            </a:r>
          </a:p>
        </p:txBody>
      </p:sp>
    </p:spTree>
    <p:extLst>
      <p:ext uri="{BB962C8B-B14F-4D97-AF65-F5344CB8AC3E}">
        <p14:creationId xmlns:p14="http://schemas.microsoft.com/office/powerpoint/2010/main" val="214710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F977-74CD-40AD-9522-AEFC5964AF1D}"/>
              </a:ext>
            </a:extLst>
          </p:cNvPr>
          <p:cNvSpPr>
            <a:spLocks noGrp="1"/>
          </p:cNvSpPr>
          <p:nvPr>
            <p:ph type="title"/>
          </p:nvPr>
        </p:nvSpPr>
        <p:spPr/>
        <p:txBody>
          <a:bodyPr/>
          <a:lstStyle/>
          <a:p>
            <a:pPr algn="ctr"/>
            <a:r>
              <a:rPr lang="en-US" dirty="0"/>
              <a:t>Dataset Collection</a:t>
            </a:r>
          </a:p>
        </p:txBody>
      </p:sp>
      <p:sp>
        <p:nvSpPr>
          <p:cNvPr id="4" name="Slide Number Placeholder 3">
            <a:extLst>
              <a:ext uri="{FF2B5EF4-FFF2-40B4-BE49-F238E27FC236}">
                <a16:creationId xmlns:a16="http://schemas.microsoft.com/office/drawing/2014/main" id="{06E72B2C-CD84-4ABA-99ED-67948E464872}"/>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28</a:t>
            </a:fld>
            <a:endParaRPr lang="en-US" dirty="0">
              <a:solidFill>
                <a:schemeClr val="bg1"/>
              </a:solidFill>
            </a:endParaRPr>
          </a:p>
        </p:txBody>
      </p:sp>
      <p:pic>
        <p:nvPicPr>
          <p:cNvPr id="6" name="Picture 5">
            <a:extLst>
              <a:ext uri="{FF2B5EF4-FFF2-40B4-BE49-F238E27FC236}">
                <a16:creationId xmlns:a16="http://schemas.microsoft.com/office/drawing/2014/main" id="{F88DF35B-EDE2-4AD7-BEF4-CC9FADF528A7}"/>
              </a:ext>
            </a:extLst>
          </p:cNvPr>
          <p:cNvPicPr>
            <a:picLocks noChangeAspect="1"/>
          </p:cNvPicPr>
          <p:nvPr/>
        </p:nvPicPr>
        <p:blipFill>
          <a:blip r:embed="rId3"/>
          <a:stretch>
            <a:fillRect/>
          </a:stretch>
        </p:blipFill>
        <p:spPr>
          <a:xfrm>
            <a:off x="1193800" y="1690688"/>
            <a:ext cx="4648200" cy="3600450"/>
          </a:xfrm>
          <a:prstGeom prst="rect">
            <a:avLst/>
          </a:prstGeom>
        </p:spPr>
      </p:pic>
      <p:pic>
        <p:nvPicPr>
          <p:cNvPr id="8" name="Picture 7">
            <a:extLst>
              <a:ext uri="{FF2B5EF4-FFF2-40B4-BE49-F238E27FC236}">
                <a16:creationId xmlns:a16="http://schemas.microsoft.com/office/drawing/2014/main" id="{206A60ED-C2F5-4A6E-B54C-330B3F46D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375" y="2072503"/>
            <a:ext cx="1543050" cy="1162050"/>
          </a:xfrm>
          <a:prstGeom prst="rect">
            <a:avLst/>
          </a:prstGeom>
        </p:spPr>
      </p:pic>
      <p:pic>
        <p:nvPicPr>
          <p:cNvPr id="10" name="Picture 9">
            <a:extLst>
              <a:ext uri="{FF2B5EF4-FFF2-40B4-BE49-F238E27FC236}">
                <a16:creationId xmlns:a16="http://schemas.microsoft.com/office/drawing/2014/main" id="{D8BB76DB-10E7-4561-B7C0-89BDC0A795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1675" y="2072503"/>
            <a:ext cx="1543050" cy="1162050"/>
          </a:xfrm>
          <a:prstGeom prst="rect">
            <a:avLst/>
          </a:prstGeom>
        </p:spPr>
      </p:pic>
      <p:sp>
        <p:nvSpPr>
          <p:cNvPr id="19" name="TextBox 18">
            <a:extLst>
              <a:ext uri="{FF2B5EF4-FFF2-40B4-BE49-F238E27FC236}">
                <a16:creationId xmlns:a16="http://schemas.microsoft.com/office/drawing/2014/main" id="{3722F5DE-D864-427D-92EC-A19B6C661926}"/>
              </a:ext>
            </a:extLst>
          </p:cNvPr>
          <p:cNvSpPr txBox="1"/>
          <p:nvPr/>
        </p:nvSpPr>
        <p:spPr>
          <a:xfrm>
            <a:off x="6569222" y="4887512"/>
            <a:ext cx="5044780" cy="707886"/>
          </a:xfrm>
          <a:prstGeom prst="rect">
            <a:avLst/>
          </a:prstGeom>
          <a:noFill/>
        </p:spPr>
        <p:txBody>
          <a:bodyPr wrap="square" rtlCol="0">
            <a:spAutoFit/>
          </a:bodyPr>
          <a:lstStyle/>
          <a:p>
            <a:pPr algn="ctr"/>
            <a:r>
              <a:rPr lang="en-US" sz="2000" dirty="0"/>
              <a:t>Data collected over different rooms with different positions and light settings</a:t>
            </a:r>
          </a:p>
        </p:txBody>
      </p:sp>
      <p:pic>
        <p:nvPicPr>
          <p:cNvPr id="5" name="Picture 4">
            <a:extLst>
              <a:ext uri="{FF2B5EF4-FFF2-40B4-BE49-F238E27FC236}">
                <a16:creationId xmlns:a16="http://schemas.microsoft.com/office/drawing/2014/main" id="{DE166271-9F54-4419-804E-FA007564271C}"/>
              </a:ext>
            </a:extLst>
          </p:cNvPr>
          <p:cNvPicPr>
            <a:picLocks noChangeAspect="1"/>
          </p:cNvPicPr>
          <p:nvPr/>
        </p:nvPicPr>
        <p:blipFill>
          <a:blip r:embed="rId6"/>
          <a:stretch>
            <a:fillRect/>
          </a:stretch>
        </p:blipFill>
        <p:spPr>
          <a:xfrm>
            <a:off x="9998075" y="2072503"/>
            <a:ext cx="1504950" cy="1151710"/>
          </a:xfrm>
          <a:prstGeom prst="rect">
            <a:avLst/>
          </a:prstGeom>
        </p:spPr>
      </p:pic>
      <p:pic>
        <p:nvPicPr>
          <p:cNvPr id="9" name="Picture 8">
            <a:extLst>
              <a:ext uri="{FF2B5EF4-FFF2-40B4-BE49-F238E27FC236}">
                <a16:creationId xmlns:a16="http://schemas.microsoft.com/office/drawing/2014/main" id="{19342A4B-C416-4C4D-AB65-B05033C7AB09}"/>
              </a:ext>
            </a:extLst>
          </p:cNvPr>
          <p:cNvPicPr>
            <a:picLocks noChangeAspect="1"/>
          </p:cNvPicPr>
          <p:nvPr/>
        </p:nvPicPr>
        <p:blipFill>
          <a:blip r:embed="rId7"/>
          <a:stretch>
            <a:fillRect/>
          </a:stretch>
        </p:blipFill>
        <p:spPr>
          <a:xfrm>
            <a:off x="6683375" y="3519488"/>
            <a:ext cx="1543050" cy="1169573"/>
          </a:xfrm>
          <a:prstGeom prst="rect">
            <a:avLst/>
          </a:prstGeom>
        </p:spPr>
      </p:pic>
      <p:pic>
        <p:nvPicPr>
          <p:cNvPr id="13" name="Picture 12">
            <a:extLst>
              <a:ext uri="{FF2B5EF4-FFF2-40B4-BE49-F238E27FC236}">
                <a16:creationId xmlns:a16="http://schemas.microsoft.com/office/drawing/2014/main" id="{27A745AE-364D-438A-BCB1-AAD8539C0FA7}"/>
              </a:ext>
            </a:extLst>
          </p:cNvPr>
          <p:cNvPicPr>
            <a:picLocks noChangeAspect="1"/>
          </p:cNvPicPr>
          <p:nvPr/>
        </p:nvPicPr>
        <p:blipFill>
          <a:blip r:embed="rId8"/>
          <a:stretch>
            <a:fillRect/>
          </a:stretch>
        </p:blipFill>
        <p:spPr>
          <a:xfrm>
            <a:off x="8320087" y="3509962"/>
            <a:ext cx="1543050" cy="1179401"/>
          </a:xfrm>
          <a:prstGeom prst="rect">
            <a:avLst/>
          </a:prstGeom>
        </p:spPr>
      </p:pic>
      <p:pic>
        <p:nvPicPr>
          <p:cNvPr id="17" name="Picture 16">
            <a:extLst>
              <a:ext uri="{FF2B5EF4-FFF2-40B4-BE49-F238E27FC236}">
                <a16:creationId xmlns:a16="http://schemas.microsoft.com/office/drawing/2014/main" id="{D2802F7E-0F91-4E9D-AB1B-4EC3A81CD4F7}"/>
              </a:ext>
            </a:extLst>
          </p:cNvPr>
          <p:cNvPicPr>
            <a:picLocks noChangeAspect="1"/>
          </p:cNvPicPr>
          <p:nvPr/>
        </p:nvPicPr>
        <p:blipFill>
          <a:blip r:embed="rId9"/>
          <a:stretch>
            <a:fillRect/>
          </a:stretch>
        </p:blipFill>
        <p:spPr>
          <a:xfrm>
            <a:off x="9998075" y="3496961"/>
            <a:ext cx="1504950" cy="1179401"/>
          </a:xfrm>
          <a:prstGeom prst="rect">
            <a:avLst/>
          </a:prstGeom>
        </p:spPr>
      </p:pic>
    </p:spTree>
    <p:extLst>
      <p:ext uri="{BB962C8B-B14F-4D97-AF65-F5344CB8AC3E}">
        <p14:creationId xmlns:p14="http://schemas.microsoft.com/office/powerpoint/2010/main" val="4138912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4CE36-1034-40FC-A1E4-C006157CEACD}"/>
              </a:ext>
            </a:extLst>
          </p:cNvPr>
          <p:cNvSpPr>
            <a:spLocks noGrp="1"/>
          </p:cNvSpPr>
          <p:nvPr>
            <p:ph type="title"/>
          </p:nvPr>
        </p:nvSpPr>
        <p:spPr/>
        <p:txBody>
          <a:bodyPr/>
          <a:lstStyle/>
          <a:p>
            <a:pPr algn="ctr"/>
            <a:r>
              <a:rPr lang="en-US" dirty="0"/>
              <a:t>Algorithm training results (1/2)</a:t>
            </a:r>
          </a:p>
        </p:txBody>
      </p:sp>
      <p:sp>
        <p:nvSpPr>
          <p:cNvPr id="4" name="Slide Number Placeholder 3">
            <a:extLst>
              <a:ext uri="{FF2B5EF4-FFF2-40B4-BE49-F238E27FC236}">
                <a16:creationId xmlns:a16="http://schemas.microsoft.com/office/drawing/2014/main" id="{1D93EC5D-EE62-449A-B607-C6C714A54E54}"/>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29</a:t>
            </a:fld>
            <a:endParaRPr lang="en-US" dirty="0">
              <a:solidFill>
                <a:schemeClr val="bg1"/>
              </a:solidFill>
            </a:endParaRPr>
          </a:p>
        </p:txBody>
      </p:sp>
      <p:pic>
        <p:nvPicPr>
          <p:cNvPr id="6" name="Picture 5">
            <a:extLst>
              <a:ext uri="{FF2B5EF4-FFF2-40B4-BE49-F238E27FC236}">
                <a16:creationId xmlns:a16="http://schemas.microsoft.com/office/drawing/2014/main" id="{8913F719-2A5D-4DE6-BF30-7DBF09537F67}"/>
              </a:ext>
            </a:extLst>
          </p:cNvPr>
          <p:cNvPicPr>
            <a:picLocks noChangeAspect="1"/>
          </p:cNvPicPr>
          <p:nvPr/>
        </p:nvPicPr>
        <p:blipFill>
          <a:blip r:embed="rId3"/>
          <a:stretch>
            <a:fillRect/>
          </a:stretch>
        </p:blipFill>
        <p:spPr>
          <a:xfrm>
            <a:off x="1931987" y="1357143"/>
            <a:ext cx="8328025" cy="4420027"/>
          </a:xfrm>
          <a:prstGeom prst="rect">
            <a:avLst/>
          </a:prstGeom>
        </p:spPr>
      </p:pic>
    </p:spTree>
    <p:extLst>
      <p:ext uri="{BB962C8B-B14F-4D97-AF65-F5344CB8AC3E}">
        <p14:creationId xmlns:p14="http://schemas.microsoft.com/office/powerpoint/2010/main" val="2866570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B7442-BC6C-46FF-B46E-38BB53BFD69D}"/>
              </a:ext>
            </a:extLst>
          </p:cNvPr>
          <p:cNvSpPr>
            <a:spLocks noGrp="1"/>
          </p:cNvSpPr>
          <p:nvPr>
            <p:ph type="title"/>
          </p:nvPr>
        </p:nvSpPr>
        <p:spPr/>
        <p:txBody>
          <a:bodyPr/>
          <a:lstStyle/>
          <a:p>
            <a:pPr algn="ctr"/>
            <a:r>
              <a:rPr lang="en-US" dirty="0"/>
              <a:t>Indoor Occupancy Detection</a:t>
            </a:r>
          </a:p>
        </p:txBody>
      </p:sp>
      <p:sp>
        <p:nvSpPr>
          <p:cNvPr id="3" name="Content Placeholder 2">
            <a:extLst>
              <a:ext uri="{FF2B5EF4-FFF2-40B4-BE49-F238E27FC236}">
                <a16:creationId xmlns:a16="http://schemas.microsoft.com/office/drawing/2014/main" id="{435BC21F-EA10-4236-A135-4A946014D23D}"/>
              </a:ext>
            </a:extLst>
          </p:cNvPr>
          <p:cNvSpPr>
            <a:spLocks noGrp="1"/>
          </p:cNvSpPr>
          <p:nvPr>
            <p:ph idx="1"/>
          </p:nvPr>
        </p:nvSpPr>
        <p:spPr>
          <a:xfrm>
            <a:off x="193256" y="1696955"/>
            <a:ext cx="7028949" cy="4009691"/>
          </a:xfrm>
        </p:spPr>
        <p:txBody>
          <a:bodyPr>
            <a:normAutofit/>
          </a:bodyPr>
          <a:lstStyle/>
          <a:p>
            <a:r>
              <a:rPr lang="en-US" sz="2000" dirty="0"/>
              <a:t>Considers the set of all techniques used to collect data from relevant sensors in an indoor environment to detect, count or track human activity inside a given space</a:t>
            </a:r>
          </a:p>
          <a:p>
            <a:endParaRPr lang="en-US" sz="2000" dirty="0"/>
          </a:p>
          <a:p>
            <a:r>
              <a:rPr lang="en-US" sz="2000" dirty="0"/>
              <a:t>Reliable detection of human occupancy is critical for several applications namely:</a:t>
            </a:r>
          </a:p>
          <a:p>
            <a:pPr lvl="1"/>
            <a:r>
              <a:rPr lang="en-US" sz="1600" dirty="0"/>
              <a:t>Energy efficiency</a:t>
            </a:r>
          </a:p>
          <a:p>
            <a:pPr lvl="1"/>
            <a:r>
              <a:rPr lang="en-US" sz="1600" dirty="0"/>
              <a:t>Home automation</a:t>
            </a:r>
          </a:p>
          <a:p>
            <a:pPr lvl="1"/>
            <a:r>
              <a:rPr lang="en-US" sz="1600" dirty="0"/>
              <a:t>Appliance use monitoring</a:t>
            </a:r>
          </a:p>
          <a:p>
            <a:pPr lvl="1"/>
            <a:r>
              <a:rPr lang="en-US" sz="1600" dirty="0"/>
              <a:t>Security and safety applications</a:t>
            </a:r>
          </a:p>
        </p:txBody>
      </p:sp>
      <p:sp>
        <p:nvSpPr>
          <p:cNvPr id="4" name="Slide Number Placeholder 3">
            <a:extLst>
              <a:ext uri="{FF2B5EF4-FFF2-40B4-BE49-F238E27FC236}">
                <a16:creationId xmlns:a16="http://schemas.microsoft.com/office/drawing/2014/main" id="{44CE7E21-0A0A-4B28-8552-854CBFAAC005}"/>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3</a:t>
            </a:fld>
            <a:endParaRPr lang="en-US" dirty="0">
              <a:solidFill>
                <a:schemeClr val="bg1"/>
              </a:solidFill>
            </a:endParaRPr>
          </a:p>
        </p:txBody>
      </p:sp>
      <p:pic>
        <p:nvPicPr>
          <p:cNvPr id="6" name="Picture 5">
            <a:extLst>
              <a:ext uri="{FF2B5EF4-FFF2-40B4-BE49-F238E27FC236}">
                <a16:creationId xmlns:a16="http://schemas.microsoft.com/office/drawing/2014/main" id="{79B8B784-9621-457A-B1C2-C7A71E6E48CE}"/>
              </a:ext>
            </a:extLst>
          </p:cNvPr>
          <p:cNvPicPr>
            <a:picLocks noChangeAspect="1"/>
          </p:cNvPicPr>
          <p:nvPr/>
        </p:nvPicPr>
        <p:blipFill rotWithShape="1">
          <a:blip r:embed="rId3"/>
          <a:srcRect l="10056" r="9023"/>
          <a:stretch/>
        </p:blipFill>
        <p:spPr>
          <a:xfrm>
            <a:off x="7222206" y="1324197"/>
            <a:ext cx="4776537" cy="4755206"/>
          </a:xfrm>
          <a:prstGeom prst="rect">
            <a:avLst/>
          </a:prstGeom>
        </p:spPr>
      </p:pic>
    </p:spTree>
    <p:extLst>
      <p:ext uri="{BB962C8B-B14F-4D97-AF65-F5344CB8AC3E}">
        <p14:creationId xmlns:p14="http://schemas.microsoft.com/office/powerpoint/2010/main" val="25185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4CE36-1034-40FC-A1E4-C006157CEACD}"/>
              </a:ext>
            </a:extLst>
          </p:cNvPr>
          <p:cNvSpPr>
            <a:spLocks noGrp="1"/>
          </p:cNvSpPr>
          <p:nvPr>
            <p:ph type="title"/>
          </p:nvPr>
        </p:nvSpPr>
        <p:spPr/>
        <p:txBody>
          <a:bodyPr/>
          <a:lstStyle/>
          <a:p>
            <a:pPr algn="ctr"/>
            <a:r>
              <a:rPr lang="en-US" dirty="0"/>
              <a:t>Algorithm training results (2/2)</a:t>
            </a:r>
          </a:p>
        </p:txBody>
      </p:sp>
      <p:sp>
        <p:nvSpPr>
          <p:cNvPr id="4" name="Slide Number Placeholder 3">
            <a:extLst>
              <a:ext uri="{FF2B5EF4-FFF2-40B4-BE49-F238E27FC236}">
                <a16:creationId xmlns:a16="http://schemas.microsoft.com/office/drawing/2014/main" id="{1D93EC5D-EE62-449A-B607-C6C714A54E54}"/>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30</a:t>
            </a:fld>
            <a:endParaRPr lang="en-US" dirty="0">
              <a:solidFill>
                <a:schemeClr val="bg1"/>
              </a:solidFill>
            </a:endParaRPr>
          </a:p>
        </p:txBody>
      </p:sp>
      <p:pic>
        <p:nvPicPr>
          <p:cNvPr id="5" name="Picture 4">
            <a:extLst>
              <a:ext uri="{FF2B5EF4-FFF2-40B4-BE49-F238E27FC236}">
                <a16:creationId xmlns:a16="http://schemas.microsoft.com/office/drawing/2014/main" id="{595E9A16-EDDB-439B-A017-712C5A1B6DEB}"/>
              </a:ext>
            </a:extLst>
          </p:cNvPr>
          <p:cNvPicPr>
            <a:picLocks noChangeAspect="1"/>
          </p:cNvPicPr>
          <p:nvPr/>
        </p:nvPicPr>
        <p:blipFill>
          <a:blip r:embed="rId3"/>
          <a:stretch>
            <a:fillRect/>
          </a:stretch>
        </p:blipFill>
        <p:spPr>
          <a:xfrm>
            <a:off x="1913731" y="1356861"/>
            <a:ext cx="8364538" cy="4648651"/>
          </a:xfrm>
          <a:prstGeom prst="rect">
            <a:avLst/>
          </a:prstGeom>
        </p:spPr>
      </p:pic>
    </p:spTree>
    <p:extLst>
      <p:ext uri="{BB962C8B-B14F-4D97-AF65-F5344CB8AC3E}">
        <p14:creationId xmlns:p14="http://schemas.microsoft.com/office/powerpoint/2010/main" val="2862154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06FA0-054F-4703-8815-554F8AB69380}"/>
              </a:ext>
            </a:extLst>
          </p:cNvPr>
          <p:cNvSpPr>
            <a:spLocks noGrp="1"/>
          </p:cNvSpPr>
          <p:nvPr>
            <p:ph type="title"/>
          </p:nvPr>
        </p:nvSpPr>
        <p:spPr>
          <a:xfrm>
            <a:off x="665206" y="324665"/>
            <a:ext cx="11086070" cy="1325563"/>
          </a:xfrm>
        </p:spPr>
        <p:txBody>
          <a:bodyPr/>
          <a:lstStyle/>
          <a:p>
            <a:r>
              <a:rPr lang="en-US" dirty="0"/>
              <a:t>PIROPO Indoor Occupancy Detection Dataset [5]</a:t>
            </a:r>
          </a:p>
        </p:txBody>
      </p:sp>
      <p:sp>
        <p:nvSpPr>
          <p:cNvPr id="4" name="Slide Number Placeholder 3">
            <a:extLst>
              <a:ext uri="{FF2B5EF4-FFF2-40B4-BE49-F238E27FC236}">
                <a16:creationId xmlns:a16="http://schemas.microsoft.com/office/drawing/2014/main" id="{D2540074-2571-4054-9BFE-A9B877A9A3C1}"/>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31</a:t>
            </a:fld>
            <a:endParaRPr lang="en-US" dirty="0">
              <a:solidFill>
                <a:schemeClr val="bg1"/>
              </a:solidFill>
            </a:endParaRPr>
          </a:p>
        </p:txBody>
      </p:sp>
      <p:sp>
        <p:nvSpPr>
          <p:cNvPr id="7" name="TextBox 6">
            <a:extLst>
              <a:ext uri="{FF2B5EF4-FFF2-40B4-BE49-F238E27FC236}">
                <a16:creationId xmlns:a16="http://schemas.microsoft.com/office/drawing/2014/main" id="{9519609C-7A7C-4D8E-BD10-6A892812F9C5}"/>
              </a:ext>
            </a:extLst>
          </p:cNvPr>
          <p:cNvSpPr txBox="1"/>
          <p:nvPr/>
        </p:nvSpPr>
        <p:spPr>
          <a:xfrm>
            <a:off x="127686" y="5620801"/>
            <a:ext cx="11936627" cy="261610"/>
          </a:xfrm>
          <a:prstGeom prst="rect">
            <a:avLst/>
          </a:prstGeom>
          <a:noFill/>
        </p:spPr>
        <p:txBody>
          <a:bodyPr wrap="square">
            <a:spAutoFit/>
          </a:bodyPr>
          <a:lstStyle/>
          <a:p>
            <a:pPr algn="ctr"/>
            <a:r>
              <a:rPr lang="en-US" sz="1100" b="0" i="0" dirty="0">
                <a:solidFill>
                  <a:srgbClr val="222222"/>
                </a:solidFill>
                <a:effectLst/>
                <a:latin typeface="Arial" panose="020B0604020202020204" pitchFamily="34" charset="0"/>
              </a:rPr>
              <a:t>[5] https://sites.google.com/site/piropodatabase/</a:t>
            </a:r>
            <a:endParaRPr lang="en-US" sz="1100" dirty="0"/>
          </a:p>
        </p:txBody>
      </p:sp>
      <p:pic>
        <p:nvPicPr>
          <p:cNvPr id="9" name="Picture 8">
            <a:extLst>
              <a:ext uri="{FF2B5EF4-FFF2-40B4-BE49-F238E27FC236}">
                <a16:creationId xmlns:a16="http://schemas.microsoft.com/office/drawing/2014/main" id="{847CF1D5-5D6F-4547-8729-AA156D7A5839}"/>
              </a:ext>
            </a:extLst>
          </p:cNvPr>
          <p:cNvPicPr>
            <a:picLocks noChangeAspect="1"/>
          </p:cNvPicPr>
          <p:nvPr/>
        </p:nvPicPr>
        <p:blipFill>
          <a:blip r:embed="rId3"/>
          <a:stretch>
            <a:fillRect/>
          </a:stretch>
        </p:blipFill>
        <p:spPr>
          <a:xfrm>
            <a:off x="513831" y="1401946"/>
            <a:ext cx="7987618" cy="1887982"/>
          </a:xfrm>
          <a:prstGeom prst="rect">
            <a:avLst/>
          </a:prstGeom>
        </p:spPr>
      </p:pic>
      <p:pic>
        <p:nvPicPr>
          <p:cNvPr id="11" name="Picture 10">
            <a:extLst>
              <a:ext uri="{FF2B5EF4-FFF2-40B4-BE49-F238E27FC236}">
                <a16:creationId xmlns:a16="http://schemas.microsoft.com/office/drawing/2014/main" id="{8CEBAA4D-AC69-41FE-A85E-CA4E5E7191B7}"/>
              </a:ext>
            </a:extLst>
          </p:cNvPr>
          <p:cNvPicPr>
            <a:picLocks noChangeAspect="1"/>
          </p:cNvPicPr>
          <p:nvPr/>
        </p:nvPicPr>
        <p:blipFill>
          <a:blip r:embed="rId4"/>
          <a:stretch>
            <a:fillRect/>
          </a:stretch>
        </p:blipFill>
        <p:spPr>
          <a:xfrm>
            <a:off x="513832" y="3382032"/>
            <a:ext cx="7987618" cy="1898527"/>
          </a:xfrm>
          <a:prstGeom prst="rect">
            <a:avLst/>
          </a:prstGeom>
        </p:spPr>
      </p:pic>
      <p:pic>
        <p:nvPicPr>
          <p:cNvPr id="13" name="Picture 12">
            <a:extLst>
              <a:ext uri="{FF2B5EF4-FFF2-40B4-BE49-F238E27FC236}">
                <a16:creationId xmlns:a16="http://schemas.microsoft.com/office/drawing/2014/main" id="{70A20D7B-652F-48AC-ADB7-36B26F973108}"/>
              </a:ext>
            </a:extLst>
          </p:cNvPr>
          <p:cNvPicPr>
            <a:picLocks noChangeAspect="1"/>
          </p:cNvPicPr>
          <p:nvPr/>
        </p:nvPicPr>
        <p:blipFill>
          <a:blip r:embed="rId5"/>
          <a:stretch>
            <a:fillRect/>
          </a:stretch>
        </p:blipFill>
        <p:spPr>
          <a:xfrm>
            <a:off x="8652824" y="1401946"/>
            <a:ext cx="2512732" cy="1887982"/>
          </a:xfrm>
          <a:prstGeom prst="rect">
            <a:avLst/>
          </a:prstGeom>
        </p:spPr>
      </p:pic>
      <p:pic>
        <p:nvPicPr>
          <p:cNvPr id="15" name="Picture 14">
            <a:extLst>
              <a:ext uri="{FF2B5EF4-FFF2-40B4-BE49-F238E27FC236}">
                <a16:creationId xmlns:a16="http://schemas.microsoft.com/office/drawing/2014/main" id="{8BF67FB6-E4B0-4139-A8A4-7EA1B4128DDE}"/>
              </a:ext>
            </a:extLst>
          </p:cNvPr>
          <p:cNvPicPr>
            <a:picLocks noChangeAspect="1"/>
          </p:cNvPicPr>
          <p:nvPr/>
        </p:nvPicPr>
        <p:blipFill>
          <a:blip r:embed="rId6"/>
          <a:stretch>
            <a:fillRect/>
          </a:stretch>
        </p:blipFill>
        <p:spPr>
          <a:xfrm>
            <a:off x="8652824" y="3382033"/>
            <a:ext cx="2512732" cy="1892318"/>
          </a:xfrm>
          <a:prstGeom prst="rect">
            <a:avLst/>
          </a:prstGeom>
        </p:spPr>
      </p:pic>
    </p:spTree>
    <p:extLst>
      <p:ext uri="{BB962C8B-B14F-4D97-AF65-F5344CB8AC3E}">
        <p14:creationId xmlns:p14="http://schemas.microsoft.com/office/powerpoint/2010/main" val="4066494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F585-B2B7-47A7-8C46-375B63040E36}"/>
              </a:ext>
            </a:extLst>
          </p:cNvPr>
          <p:cNvSpPr>
            <a:spLocks noGrp="1"/>
          </p:cNvSpPr>
          <p:nvPr>
            <p:ph type="title"/>
          </p:nvPr>
        </p:nvSpPr>
        <p:spPr/>
        <p:txBody>
          <a:bodyPr/>
          <a:lstStyle/>
          <a:p>
            <a:pPr algn="ctr"/>
            <a:r>
              <a:rPr lang="en-US" dirty="0"/>
              <a:t>MiniImage Net 5-way 5-shot</a:t>
            </a:r>
          </a:p>
        </p:txBody>
      </p:sp>
      <p:sp>
        <p:nvSpPr>
          <p:cNvPr id="4" name="Slide Number Placeholder 3">
            <a:extLst>
              <a:ext uri="{FF2B5EF4-FFF2-40B4-BE49-F238E27FC236}">
                <a16:creationId xmlns:a16="http://schemas.microsoft.com/office/drawing/2014/main" id="{A893CB2F-14B4-46BD-87DA-65D71B4C1EF1}"/>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32</a:t>
            </a:fld>
            <a:endParaRPr lang="en-US" dirty="0">
              <a:solidFill>
                <a:schemeClr val="bg1"/>
              </a:solidFill>
            </a:endParaRPr>
          </a:p>
        </p:txBody>
      </p:sp>
      <p:pic>
        <p:nvPicPr>
          <p:cNvPr id="6" name="Picture 5">
            <a:extLst>
              <a:ext uri="{FF2B5EF4-FFF2-40B4-BE49-F238E27FC236}">
                <a16:creationId xmlns:a16="http://schemas.microsoft.com/office/drawing/2014/main" id="{0AD3954D-57A5-466E-A04E-8316AA4BBFA7}"/>
              </a:ext>
            </a:extLst>
          </p:cNvPr>
          <p:cNvPicPr>
            <a:picLocks noChangeAspect="1"/>
          </p:cNvPicPr>
          <p:nvPr/>
        </p:nvPicPr>
        <p:blipFill>
          <a:blip r:embed="rId3"/>
          <a:stretch>
            <a:fillRect/>
          </a:stretch>
        </p:blipFill>
        <p:spPr>
          <a:xfrm>
            <a:off x="543697" y="1555929"/>
            <a:ext cx="11479427" cy="3967721"/>
          </a:xfrm>
          <a:prstGeom prst="rect">
            <a:avLst/>
          </a:prstGeom>
        </p:spPr>
      </p:pic>
    </p:spTree>
    <p:extLst>
      <p:ext uri="{BB962C8B-B14F-4D97-AF65-F5344CB8AC3E}">
        <p14:creationId xmlns:p14="http://schemas.microsoft.com/office/powerpoint/2010/main" val="1366381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B84C9-A144-4742-B463-35ADB97DE1D6}"/>
              </a:ext>
            </a:extLst>
          </p:cNvPr>
          <p:cNvSpPr>
            <a:spLocks noGrp="1"/>
          </p:cNvSpPr>
          <p:nvPr>
            <p:ph type="title"/>
          </p:nvPr>
        </p:nvSpPr>
        <p:spPr/>
        <p:txBody>
          <a:bodyPr/>
          <a:lstStyle/>
          <a:p>
            <a:pPr algn="ctr"/>
            <a:r>
              <a:rPr lang="en-US" dirty="0"/>
              <a:t>Benchmark techniques</a:t>
            </a:r>
          </a:p>
        </p:txBody>
      </p:sp>
      <p:sp>
        <p:nvSpPr>
          <p:cNvPr id="3" name="Content Placeholder 2">
            <a:extLst>
              <a:ext uri="{FF2B5EF4-FFF2-40B4-BE49-F238E27FC236}">
                <a16:creationId xmlns:a16="http://schemas.microsoft.com/office/drawing/2014/main" id="{AC1F94F8-3F59-4162-B8C9-57C5B7FAF173}"/>
              </a:ext>
            </a:extLst>
          </p:cNvPr>
          <p:cNvSpPr>
            <a:spLocks noGrp="1"/>
          </p:cNvSpPr>
          <p:nvPr>
            <p:ph idx="1"/>
          </p:nvPr>
        </p:nvSpPr>
        <p:spPr/>
        <p:txBody>
          <a:bodyPr>
            <a:normAutofit/>
          </a:bodyPr>
          <a:lstStyle/>
          <a:p>
            <a:r>
              <a:rPr lang="en-US" sz="2000" dirty="0"/>
              <a:t>Existing few shot learning/clustering algorithms used</a:t>
            </a:r>
          </a:p>
          <a:p>
            <a:pPr lvl="1"/>
            <a:r>
              <a:rPr lang="en-US" sz="2000" dirty="0"/>
              <a:t>UMTRA [6] </a:t>
            </a:r>
          </a:p>
          <a:p>
            <a:pPr lvl="1"/>
            <a:r>
              <a:rPr lang="en-US" sz="2000" dirty="0"/>
              <a:t>CACTUs-MAML [7]</a:t>
            </a:r>
          </a:p>
          <a:p>
            <a:pPr lvl="1"/>
            <a:r>
              <a:rPr lang="en-US" sz="2000" dirty="0"/>
              <a:t>Matching Nets [8]</a:t>
            </a:r>
          </a:p>
          <a:p>
            <a:pPr lvl="1"/>
            <a:r>
              <a:rPr lang="en-US" sz="2000" dirty="0"/>
              <a:t>MAML [9]</a:t>
            </a:r>
          </a:p>
          <a:p>
            <a:pPr lvl="1"/>
            <a:r>
              <a:rPr lang="en-US" sz="2000" dirty="0"/>
              <a:t>Meta Learn LSTM [10]</a:t>
            </a:r>
          </a:p>
          <a:p>
            <a:pPr lvl="1"/>
            <a:r>
              <a:rPr lang="en-US" sz="2000" dirty="0"/>
              <a:t>Centroid Networks [11]</a:t>
            </a:r>
          </a:p>
          <a:p>
            <a:pPr lvl="1"/>
            <a:r>
              <a:rPr lang="en-US" sz="2000" dirty="0"/>
              <a:t>K-nearest neighbors (KNN) </a:t>
            </a:r>
          </a:p>
          <a:p>
            <a:endParaRPr lang="en-US" sz="2000" dirty="0"/>
          </a:p>
          <a:p>
            <a:r>
              <a:rPr lang="en-US" sz="2000" dirty="0"/>
              <a:t>Our framework we refer as </a:t>
            </a:r>
            <a:r>
              <a:rPr lang="en-US" sz="2000" b="1" dirty="0"/>
              <a:t>SCFC</a:t>
            </a:r>
            <a:r>
              <a:rPr lang="en-US" sz="2000" dirty="0"/>
              <a:t>- Siamese Convolutional Few shot Clustering</a:t>
            </a:r>
          </a:p>
        </p:txBody>
      </p:sp>
      <p:sp>
        <p:nvSpPr>
          <p:cNvPr id="4" name="Slide Number Placeholder 3">
            <a:extLst>
              <a:ext uri="{FF2B5EF4-FFF2-40B4-BE49-F238E27FC236}">
                <a16:creationId xmlns:a16="http://schemas.microsoft.com/office/drawing/2014/main" id="{7C77ED80-4C54-4989-B95D-79A1D0191CBD}"/>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33</a:t>
            </a:fld>
            <a:endParaRPr lang="en-US" dirty="0">
              <a:solidFill>
                <a:schemeClr val="bg1"/>
              </a:solidFill>
            </a:endParaRPr>
          </a:p>
        </p:txBody>
      </p:sp>
    </p:spTree>
    <p:extLst>
      <p:ext uri="{BB962C8B-B14F-4D97-AF65-F5344CB8AC3E}">
        <p14:creationId xmlns:p14="http://schemas.microsoft.com/office/powerpoint/2010/main" val="427939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D27C2-1BDB-4FAF-B5EE-2533B3AC71B2}"/>
              </a:ext>
            </a:extLst>
          </p:cNvPr>
          <p:cNvSpPr>
            <a:spLocks noGrp="1"/>
          </p:cNvSpPr>
          <p:nvPr>
            <p:ph type="title"/>
          </p:nvPr>
        </p:nvSpPr>
        <p:spPr/>
        <p:txBody>
          <a:bodyPr/>
          <a:lstStyle/>
          <a:p>
            <a:r>
              <a:rPr lang="en-US" dirty="0"/>
              <a:t>Benchmark Techniques References</a:t>
            </a:r>
          </a:p>
        </p:txBody>
      </p:sp>
      <p:sp>
        <p:nvSpPr>
          <p:cNvPr id="3" name="Content Placeholder 2">
            <a:extLst>
              <a:ext uri="{FF2B5EF4-FFF2-40B4-BE49-F238E27FC236}">
                <a16:creationId xmlns:a16="http://schemas.microsoft.com/office/drawing/2014/main" id="{D6AEE0CD-9CD7-4D57-98B3-65B2C29D1283}"/>
              </a:ext>
            </a:extLst>
          </p:cNvPr>
          <p:cNvSpPr>
            <a:spLocks noGrp="1"/>
          </p:cNvSpPr>
          <p:nvPr>
            <p:ph idx="1"/>
          </p:nvPr>
        </p:nvSpPr>
        <p:spPr/>
        <p:txBody>
          <a:bodyPr/>
          <a:lstStyle/>
          <a:p>
            <a:pPr marL="0" indent="0">
              <a:buNone/>
            </a:pPr>
            <a:r>
              <a:rPr lang="en-US" sz="2000" dirty="0"/>
              <a:t>[6] </a:t>
            </a:r>
            <a:r>
              <a:rPr lang="en-US" sz="2000" dirty="0" err="1"/>
              <a:t>Khodadadeh</a:t>
            </a:r>
            <a:r>
              <a:rPr lang="en-US" sz="2000" dirty="0"/>
              <a:t>, </a:t>
            </a:r>
            <a:r>
              <a:rPr lang="en-US" sz="2000" dirty="0" err="1"/>
              <a:t>Siavash</a:t>
            </a:r>
            <a:r>
              <a:rPr lang="en-US" sz="2000" dirty="0"/>
              <a:t>, </a:t>
            </a:r>
            <a:r>
              <a:rPr lang="en-US" sz="2000" dirty="0" err="1"/>
              <a:t>Ladislau</a:t>
            </a:r>
            <a:r>
              <a:rPr lang="en-US" sz="2000" dirty="0"/>
              <a:t> </a:t>
            </a:r>
            <a:r>
              <a:rPr lang="en-US" sz="2000" dirty="0" err="1"/>
              <a:t>Bölöni</a:t>
            </a:r>
            <a:r>
              <a:rPr lang="en-US" sz="2000" dirty="0"/>
              <a:t>, and Mubarak Shah. "Unsupervised meta-learning for few-shot image classification." </a:t>
            </a:r>
            <a:r>
              <a:rPr lang="en-US" sz="2000" dirty="0" err="1"/>
              <a:t>arXiv</a:t>
            </a:r>
            <a:r>
              <a:rPr lang="en-US" sz="2000" dirty="0"/>
              <a:t> preprint arXiv:1811.11819 (2018).</a:t>
            </a:r>
          </a:p>
          <a:p>
            <a:pPr marL="0" indent="0">
              <a:buNone/>
            </a:pPr>
            <a:r>
              <a:rPr lang="en-US" sz="2000" dirty="0"/>
              <a:t>[7] Hsu, Kyle, Sergey Levine, and Chelsea Finn. "Unsupervised learning via meta-learning." </a:t>
            </a:r>
            <a:r>
              <a:rPr lang="en-US" sz="2000" dirty="0" err="1"/>
              <a:t>arXiv</a:t>
            </a:r>
            <a:r>
              <a:rPr lang="en-US" sz="2000" dirty="0"/>
              <a:t> preprint arXiv:1810.02334 (2018).</a:t>
            </a:r>
          </a:p>
          <a:p>
            <a:pPr marL="0" indent="0">
              <a:buNone/>
            </a:pPr>
            <a:r>
              <a:rPr lang="en-US" sz="2000" dirty="0"/>
              <a:t>[8] </a:t>
            </a:r>
            <a:r>
              <a:rPr lang="en-US" sz="2000" dirty="0" err="1"/>
              <a:t>Vinyals</a:t>
            </a:r>
            <a:r>
              <a:rPr lang="en-US" sz="2000" dirty="0"/>
              <a:t>, Oriol, et al. "Matching networks for one shot learning." </a:t>
            </a:r>
            <a:r>
              <a:rPr lang="en-US" sz="2000" dirty="0" err="1"/>
              <a:t>arXiv</a:t>
            </a:r>
            <a:r>
              <a:rPr lang="en-US" sz="2000" dirty="0"/>
              <a:t> preprint arXiv:1606.04080 (2016).</a:t>
            </a:r>
          </a:p>
          <a:p>
            <a:pPr marL="0" indent="0">
              <a:buNone/>
            </a:pPr>
            <a:r>
              <a:rPr lang="en-US" sz="2000" dirty="0"/>
              <a:t>[9] Finn, Chelsea, Pieter </a:t>
            </a:r>
            <a:r>
              <a:rPr lang="en-US" sz="2000" dirty="0" err="1"/>
              <a:t>Abbeel</a:t>
            </a:r>
            <a:r>
              <a:rPr lang="en-US" sz="2000" dirty="0"/>
              <a:t>, and Sergey Levine. "Model-agnostic meta-learning for fast adaptation of deep networks." International Conference on Machine Learning. PMLR, 2017.</a:t>
            </a:r>
          </a:p>
          <a:p>
            <a:pPr marL="0" indent="0">
              <a:buNone/>
            </a:pPr>
            <a:r>
              <a:rPr lang="en-US" sz="2000" dirty="0"/>
              <a:t>[10] Ravi, </a:t>
            </a:r>
            <a:r>
              <a:rPr lang="en-US" sz="2000" dirty="0" err="1"/>
              <a:t>Sachin</a:t>
            </a:r>
            <a:r>
              <a:rPr lang="en-US" sz="2000" dirty="0"/>
              <a:t>, and Hugo Larochelle. "Optimization as a model for few-shot learning." (2016).</a:t>
            </a:r>
          </a:p>
          <a:p>
            <a:pPr marL="0" indent="0">
              <a:buNone/>
            </a:pPr>
            <a:r>
              <a:rPr lang="en-US" sz="2000" dirty="0"/>
              <a:t>[11] Huang, Gabriel, Hugo Larochelle, and Simon Lacoste-Julien. "Centroid networks for few-shot clustering and unsupervised few-shot classification." </a:t>
            </a:r>
            <a:r>
              <a:rPr lang="en-US" sz="2000" dirty="0" err="1"/>
              <a:t>arXiv</a:t>
            </a:r>
            <a:r>
              <a:rPr lang="en-US" sz="2000" dirty="0"/>
              <a:t> preprint arXiv:1902.08605 3.7 (2019).</a:t>
            </a:r>
          </a:p>
          <a:p>
            <a:pPr marL="0" indent="0">
              <a:buNone/>
            </a:pPr>
            <a:endParaRPr lang="en-US" dirty="0"/>
          </a:p>
        </p:txBody>
      </p:sp>
      <p:sp>
        <p:nvSpPr>
          <p:cNvPr id="4" name="Slide Number Placeholder 3">
            <a:extLst>
              <a:ext uri="{FF2B5EF4-FFF2-40B4-BE49-F238E27FC236}">
                <a16:creationId xmlns:a16="http://schemas.microsoft.com/office/drawing/2014/main" id="{D3E68C96-00A1-4A55-8EEC-6FD8B89F85F5}"/>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34</a:t>
            </a:fld>
            <a:endParaRPr lang="en-US">
              <a:solidFill>
                <a:schemeClr val="bg1"/>
              </a:solidFill>
            </a:endParaRPr>
          </a:p>
        </p:txBody>
      </p:sp>
    </p:spTree>
    <p:extLst>
      <p:ext uri="{BB962C8B-B14F-4D97-AF65-F5344CB8AC3E}">
        <p14:creationId xmlns:p14="http://schemas.microsoft.com/office/powerpoint/2010/main" val="3030506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7A683-72C0-46C6-8A65-12551A4F92D8}"/>
              </a:ext>
            </a:extLst>
          </p:cNvPr>
          <p:cNvSpPr>
            <a:spLocks noGrp="1"/>
          </p:cNvSpPr>
          <p:nvPr>
            <p:ph type="title"/>
          </p:nvPr>
        </p:nvSpPr>
        <p:spPr/>
        <p:txBody>
          <a:bodyPr/>
          <a:lstStyle/>
          <a:p>
            <a:pPr algn="ctr"/>
            <a:r>
              <a:rPr lang="en-US" dirty="0"/>
              <a:t>Benchmark results</a:t>
            </a:r>
          </a:p>
        </p:txBody>
      </p:sp>
      <p:sp>
        <p:nvSpPr>
          <p:cNvPr id="4" name="Slide Number Placeholder 3">
            <a:extLst>
              <a:ext uri="{FF2B5EF4-FFF2-40B4-BE49-F238E27FC236}">
                <a16:creationId xmlns:a16="http://schemas.microsoft.com/office/drawing/2014/main" id="{6464DE6D-1A97-47CB-8D67-85F4B8719715}"/>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35</a:t>
            </a:fld>
            <a:endParaRPr lang="en-US" dirty="0">
              <a:solidFill>
                <a:schemeClr val="bg1"/>
              </a:solidFill>
            </a:endParaRPr>
          </a:p>
        </p:txBody>
      </p:sp>
      <p:pic>
        <p:nvPicPr>
          <p:cNvPr id="6" name="Picture 5">
            <a:extLst>
              <a:ext uri="{FF2B5EF4-FFF2-40B4-BE49-F238E27FC236}">
                <a16:creationId xmlns:a16="http://schemas.microsoft.com/office/drawing/2014/main" id="{02E003A4-250A-478C-B75A-641C9DFBF2C3}"/>
              </a:ext>
            </a:extLst>
          </p:cNvPr>
          <p:cNvPicPr>
            <a:picLocks noChangeAspect="1"/>
          </p:cNvPicPr>
          <p:nvPr/>
        </p:nvPicPr>
        <p:blipFill rotWithShape="1">
          <a:blip r:embed="rId3"/>
          <a:srcRect b="689"/>
          <a:stretch/>
        </p:blipFill>
        <p:spPr>
          <a:xfrm>
            <a:off x="7562850" y="2092325"/>
            <a:ext cx="4457700" cy="2289175"/>
          </a:xfrm>
          <a:prstGeom prst="rect">
            <a:avLst/>
          </a:prstGeom>
        </p:spPr>
      </p:pic>
      <p:pic>
        <p:nvPicPr>
          <p:cNvPr id="8" name="Picture 7">
            <a:extLst>
              <a:ext uri="{FF2B5EF4-FFF2-40B4-BE49-F238E27FC236}">
                <a16:creationId xmlns:a16="http://schemas.microsoft.com/office/drawing/2014/main" id="{90AD9421-8F05-430D-8617-471C16587872}"/>
              </a:ext>
            </a:extLst>
          </p:cNvPr>
          <p:cNvPicPr>
            <a:picLocks noChangeAspect="1"/>
          </p:cNvPicPr>
          <p:nvPr/>
        </p:nvPicPr>
        <p:blipFill>
          <a:blip r:embed="rId4"/>
          <a:stretch>
            <a:fillRect/>
          </a:stretch>
        </p:blipFill>
        <p:spPr>
          <a:xfrm>
            <a:off x="714375" y="2092325"/>
            <a:ext cx="3124200" cy="2343150"/>
          </a:xfrm>
          <a:prstGeom prst="rect">
            <a:avLst/>
          </a:prstGeom>
        </p:spPr>
      </p:pic>
      <p:pic>
        <p:nvPicPr>
          <p:cNvPr id="10" name="Picture 9">
            <a:extLst>
              <a:ext uri="{FF2B5EF4-FFF2-40B4-BE49-F238E27FC236}">
                <a16:creationId xmlns:a16="http://schemas.microsoft.com/office/drawing/2014/main" id="{1CA6DE14-B8CA-4221-8DF6-5777C2CEF9E2}"/>
              </a:ext>
            </a:extLst>
          </p:cNvPr>
          <p:cNvPicPr>
            <a:picLocks noChangeAspect="1"/>
          </p:cNvPicPr>
          <p:nvPr/>
        </p:nvPicPr>
        <p:blipFill>
          <a:blip r:embed="rId5"/>
          <a:stretch>
            <a:fillRect/>
          </a:stretch>
        </p:blipFill>
        <p:spPr>
          <a:xfrm>
            <a:off x="3838575" y="2044700"/>
            <a:ext cx="3724275" cy="2371725"/>
          </a:xfrm>
          <a:prstGeom prst="rect">
            <a:avLst/>
          </a:prstGeom>
        </p:spPr>
      </p:pic>
      <p:sp>
        <p:nvSpPr>
          <p:cNvPr id="11" name="TextBox 10">
            <a:extLst>
              <a:ext uri="{FF2B5EF4-FFF2-40B4-BE49-F238E27FC236}">
                <a16:creationId xmlns:a16="http://schemas.microsoft.com/office/drawing/2014/main" id="{BC99C5F7-E9ED-47C4-9B25-26AC1B933DB7}"/>
              </a:ext>
            </a:extLst>
          </p:cNvPr>
          <p:cNvSpPr txBox="1"/>
          <p:nvPr/>
        </p:nvSpPr>
        <p:spPr>
          <a:xfrm>
            <a:off x="1003300" y="4483100"/>
            <a:ext cx="2324100" cy="646331"/>
          </a:xfrm>
          <a:prstGeom prst="rect">
            <a:avLst/>
          </a:prstGeom>
          <a:noFill/>
        </p:spPr>
        <p:txBody>
          <a:bodyPr wrap="square" rtlCol="0">
            <a:spAutoFit/>
          </a:bodyPr>
          <a:lstStyle/>
          <a:p>
            <a:pPr algn="ctr"/>
            <a:r>
              <a:rPr lang="en-US" b="1" dirty="0"/>
              <a:t>Our occupancy detection dataset</a:t>
            </a:r>
          </a:p>
        </p:txBody>
      </p:sp>
      <p:sp>
        <p:nvSpPr>
          <p:cNvPr id="12" name="TextBox 11">
            <a:extLst>
              <a:ext uri="{FF2B5EF4-FFF2-40B4-BE49-F238E27FC236}">
                <a16:creationId xmlns:a16="http://schemas.microsoft.com/office/drawing/2014/main" id="{B0E1236E-9BED-4721-BE58-FBA85895983F}"/>
              </a:ext>
            </a:extLst>
          </p:cNvPr>
          <p:cNvSpPr txBox="1"/>
          <p:nvPr/>
        </p:nvSpPr>
        <p:spPr>
          <a:xfrm>
            <a:off x="4586835" y="4483100"/>
            <a:ext cx="2324100" cy="646331"/>
          </a:xfrm>
          <a:prstGeom prst="rect">
            <a:avLst/>
          </a:prstGeom>
          <a:noFill/>
        </p:spPr>
        <p:txBody>
          <a:bodyPr wrap="square" rtlCol="0">
            <a:spAutoFit/>
          </a:bodyPr>
          <a:lstStyle/>
          <a:p>
            <a:pPr algn="ctr"/>
            <a:r>
              <a:rPr lang="en-US" b="1" dirty="0"/>
              <a:t>MNIST pairwise and PIROPO</a:t>
            </a:r>
          </a:p>
        </p:txBody>
      </p:sp>
      <p:sp>
        <p:nvSpPr>
          <p:cNvPr id="13" name="TextBox 12">
            <a:extLst>
              <a:ext uri="{FF2B5EF4-FFF2-40B4-BE49-F238E27FC236}">
                <a16:creationId xmlns:a16="http://schemas.microsoft.com/office/drawing/2014/main" id="{3A42E0F8-B195-479B-8553-343C8A3F1402}"/>
              </a:ext>
            </a:extLst>
          </p:cNvPr>
          <p:cNvSpPr txBox="1"/>
          <p:nvPr/>
        </p:nvSpPr>
        <p:spPr>
          <a:xfrm>
            <a:off x="8331200" y="4483100"/>
            <a:ext cx="2857500" cy="369332"/>
          </a:xfrm>
          <a:prstGeom prst="rect">
            <a:avLst/>
          </a:prstGeom>
          <a:noFill/>
        </p:spPr>
        <p:txBody>
          <a:bodyPr wrap="square" rtlCol="0">
            <a:spAutoFit/>
          </a:bodyPr>
          <a:lstStyle/>
          <a:p>
            <a:pPr algn="ctr"/>
            <a:r>
              <a:rPr lang="en-US" b="1" dirty="0"/>
              <a:t>ImageNet 5-way 5-shot</a:t>
            </a:r>
          </a:p>
        </p:txBody>
      </p:sp>
    </p:spTree>
    <p:extLst>
      <p:ext uri="{BB962C8B-B14F-4D97-AF65-F5344CB8AC3E}">
        <p14:creationId xmlns:p14="http://schemas.microsoft.com/office/powerpoint/2010/main" val="933039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7F8B-6052-43C4-8E1E-7D999ABE2E84}"/>
              </a:ext>
            </a:extLst>
          </p:cNvPr>
          <p:cNvSpPr>
            <a:spLocks noGrp="1"/>
          </p:cNvSpPr>
          <p:nvPr>
            <p:ph type="title"/>
          </p:nvPr>
        </p:nvSpPr>
        <p:spPr/>
        <p:txBody>
          <a:bodyPr/>
          <a:lstStyle/>
          <a:p>
            <a:pPr algn="ctr"/>
            <a:r>
              <a:rPr lang="en-US" dirty="0"/>
              <a:t>Robustness to different conditions</a:t>
            </a:r>
          </a:p>
        </p:txBody>
      </p:sp>
      <p:sp>
        <p:nvSpPr>
          <p:cNvPr id="4" name="Slide Number Placeholder 3">
            <a:extLst>
              <a:ext uri="{FF2B5EF4-FFF2-40B4-BE49-F238E27FC236}">
                <a16:creationId xmlns:a16="http://schemas.microsoft.com/office/drawing/2014/main" id="{6A736836-3E76-41E7-9CAF-3E85F9B73E68}"/>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36</a:t>
            </a:fld>
            <a:endParaRPr lang="en-US" dirty="0">
              <a:solidFill>
                <a:schemeClr val="bg1"/>
              </a:solidFill>
            </a:endParaRPr>
          </a:p>
        </p:txBody>
      </p:sp>
      <p:pic>
        <p:nvPicPr>
          <p:cNvPr id="6" name="Picture 5">
            <a:extLst>
              <a:ext uri="{FF2B5EF4-FFF2-40B4-BE49-F238E27FC236}">
                <a16:creationId xmlns:a16="http://schemas.microsoft.com/office/drawing/2014/main" id="{691C79EE-C77A-4B26-BD97-0966F2BECE56}"/>
              </a:ext>
            </a:extLst>
          </p:cNvPr>
          <p:cNvPicPr>
            <a:picLocks noChangeAspect="1"/>
          </p:cNvPicPr>
          <p:nvPr/>
        </p:nvPicPr>
        <p:blipFill>
          <a:blip r:embed="rId3"/>
          <a:stretch>
            <a:fillRect/>
          </a:stretch>
        </p:blipFill>
        <p:spPr>
          <a:xfrm>
            <a:off x="990858" y="1871662"/>
            <a:ext cx="10877550" cy="3114675"/>
          </a:xfrm>
          <a:prstGeom prst="rect">
            <a:avLst/>
          </a:prstGeom>
        </p:spPr>
      </p:pic>
    </p:spTree>
    <p:extLst>
      <p:ext uri="{BB962C8B-B14F-4D97-AF65-F5344CB8AC3E}">
        <p14:creationId xmlns:p14="http://schemas.microsoft.com/office/powerpoint/2010/main" val="155984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EACB1-49DA-41F5-BB37-ABCBB130B338}"/>
              </a:ext>
            </a:extLst>
          </p:cNvPr>
          <p:cNvSpPr>
            <a:spLocks noGrp="1"/>
          </p:cNvSpPr>
          <p:nvPr>
            <p:ph type="title"/>
          </p:nvPr>
        </p:nvSpPr>
        <p:spPr>
          <a:xfrm>
            <a:off x="838200" y="365126"/>
            <a:ext cx="10515600" cy="895264"/>
          </a:xfrm>
        </p:spPr>
        <p:txBody>
          <a:bodyPr>
            <a:normAutofit/>
          </a:bodyPr>
          <a:lstStyle/>
          <a:p>
            <a:r>
              <a:rPr lang="en-US" sz="4000" dirty="0"/>
              <a:t>Privacy preserving factor- maxpooling window size</a:t>
            </a:r>
          </a:p>
        </p:txBody>
      </p:sp>
      <p:sp>
        <p:nvSpPr>
          <p:cNvPr id="4" name="Slide Number Placeholder 3">
            <a:extLst>
              <a:ext uri="{FF2B5EF4-FFF2-40B4-BE49-F238E27FC236}">
                <a16:creationId xmlns:a16="http://schemas.microsoft.com/office/drawing/2014/main" id="{EDE8F9EE-0E26-4AE0-874A-5BA158FAE3BA}"/>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37</a:t>
            </a:fld>
            <a:endParaRPr lang="en-US" dirty="0">
              <a:solidFill>
                <a:schemeClr val="bg1"/>
              </a:solidFill>
            </a:endParaRPr>
          </a:p>
        </p:txBody>
      </p:sp>
      <p:pic>
        <p:nvPicPr>
          <p:cNvPr id="5" name="Picture 4">
            <a:extLst>
              <a:ext uri="{FF2B5EF4-FFF2-40B4-BE49-F238E27FC236}">
                <a16:creationId xmlns:a16="http://schemas.microsoft.com/office/drawing/2014/main" id="{B26F2F6A-9C7C-4CF9-8CAC-1758783B738F}"/>
              </a:ext>
            </a:extLst>
          </p:cNvPr>
          <p:cNvPicPr>
            <a:picLocks noChangeAspect="1"/>
          </p:cNvPicPr>
          <p:nvPr/>
        </p:nvPicPr>
        <p:blipFill rotWithShape="1">
          <a:blip r:embed="rId3"/>
          <a:srcRect t="1344"/>
          <a:stretch/>
        </p:blipFill>
        <p:spPr>
          <a:xfrm>
            <a:off x="1503664" y="1260389"/>
            <a:ext cx="9543278" cy="4828016"/>
          </a:xfrm>
          <a:prstGeom prst="rect">
            <a:avLst/>
          </a:prstGeom>
        </p:spPr>
      </p:pic>
    </p:spTree>
    <p:extLst>
      <p:ext uri="{BB962C8B-B14F-4D97-AF65-F5344CB8AC3E}">
        <p14:creationId xmlns:p14="http://schemas.microsoft.com/office/powerpoint/2010/main" val="1454337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4300-62BD-4087-91C1-A59E90ED8CC7}"/>
              </a:ext>
            </a:extLst>
          </p:cNvPr>
          <p:cNvSpPr>
            <a:spLocks noGrp="1"/>
          </p:cNvSpPr>
          <p:nvPr>
            <p:ph type="title"/>
          </p:nvPr>
        </p:nvSpPr>
        <p:spPr/>
        <p:txBody>
          <a:bodyPr>
            <a:normAutofit/>
          </a:bodyPr>
          <a:lstStyle/>
          <a:p>
            <a:r>
              <a:rPr lang="en-US" sz="4000" dirty="0"/>
              <a:t>Future work</a:t>
            </a:r>
          </a:p>
        </p:txBody>
      </p:sp>
      <p:sp>
        <p:nvSpPr>
          <p:cNvPr id="3" name="Content Placeholder 2">
            <a:extLst>
              <a:ext uri="{FF2B5EF4-FFF2-40B4-BE49-F238E27FC236}">
                <a16:creationId xmlns:a16="http://schemas.microsoft.com/office/drawing/2014/main" id="{34325441-F6A7-44B9-AA6C-4EE4C3BAC193}"/>
              </a:ext>
            </a:extLst>
          </p:cNvPr>
          <p:cNvSpPr>
            <a:spLocks noGrp="1"/>
          </p:cNvSpPr>
          <p:nvPr>
            <p:ph idx="1"/>
          </p:nvPr>
        </p:nvSpPr>
        <p:spPr>
          <a:xfrm>
            <a:off x="838200" y="1825625"/>
            <a:ext cx="4992937" cy="4351338"/>
          </a:xfrm>
        </p:spPr>
        <p:txBody>
          <a:bodyPr>
            <a:normAutofit/>
          </a:bodyPr>
          <a:lstStyle/>
          <a:p>
            <a:r>
              <a:rPr lang="en-US" sz="2000" dirty="0"/>
              <a:t>This few shot learning algorithm has been also applied in the domain of Atomic Force Microscopy for classification of force curves from minimal number of samples</a:t>
            </a:r>
          </a:p>
          <a:p>
            <a:endParaRPr lang="en-US" sz="2000" dirty="0"/>
          </a:p>
          <a:p>
            <a:r>
              <a:rPr lang="en-US" sz="2000" dirty="0"/>
              <a:t>Currently obtained results are being prepared for a journal submission </a:t>
            </a:r>
          </a:p>
          <a:p>
            <a:endParaRPr lang="en-US" sz="2000" dirty="0"/>
          </a:p>
          <a:p>
            <a:r>
              <a:rPr lang="en-US" sz="2000" dirty="0"/>
              <a:t>This algorithm can also be extended for fine grained classification tasks and would be helpful because annotated datasets for fine grained classification tasks are currently scarce.</a:t>
            </a:r>
          </a:p>
        </p:txBody>
      </p:sp>
      <p:sp>
        <p:nvSpPr>
          <p:cNvPr id="5" name="Slide Number Placeholder 3">
            <a:extLst>
              <a:ext uri="{FF2B5EF4-FFF2-40B4-BE49-F238E27FC236}">
                <a16:creationId xmlns:a16="http://schemas.microsoft.com/office/drawing/2014/main" id="{1AC12CEA-1DC8-4F84-BB8A-0E1B1612942B}"/>
              </a:ext>
            </a:extLst>
          </p:cNvPr>
          <p:cNvSpPr>
            <a:spLocks noGrp="1"/>
          </p:cNvSpPr>
          <p:nvPr>
            <p:ph type="sldNum" sz="quarter" idx="12"/>
          </p:nvPr>
        </p:nvSpPr>
        <p:spPr>
          <a:xfrm>
            <a:off x="4586835" y="6352360"/>
            <a:ext cx="2743200" cy="365125"/>
          </a:xfrm>
        </p:spPr>
        <p:txBody>
          <a:bodyPr/>
          <a:lstStyle/>
          <a:p>
            <a:pPr algn="ctr"/>
            <a:fld id="{E50A9743-6570-4148-90B2-75DCF05A0239}" type="slidenum">
              <a:rPr lang="en-US" smtClean="0">
                <a:solidFill>
                  <a:schemeClr val="bg1"/>
                </a:solidFill>
              </a:rPr>
              <a:pPr algn="ctr"/>
              <a:t>38</a:t>
            </a:fld>
            <a:endParaRPr lang="en-US" dirty="0">
              <a:solidFill>
                <a:schemeClr val="bg1"/>
              </a:solidFill>
            </a:endParaRPr>
          </a:p>
        </p:txBody>
      </p:sp>
      <p:pic>
        <p:nvPicPr>
          <p:cNvPr id="1026" name="Picture 2" descr="Atomic Force Microscope (AFM) | Microbe Notes">
            <a:extLst>
              <a:ext uri="{FF2B5EF4-FFF2-40B4-BE49-F238E27FC236}">
                <a16:creationId xmlns:a16="http://schemas.microsoft.com/office/drawing/2014/main" id="{05FCEFFE-059D-4872-8463-FA53E963B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137" y="1874837"/>
            <a:ext cx="6360863" cy="333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0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50A58-39E9-4C6D-96E3-FF76BFD24D7D}"/>
              </a:ext>
            </a:extLst>
          </p:cNvPr>
          <p:cNvSpPr>
            <a:spLocks noGrp="1"/>
          </p:cNvSpPr>
          <p:nvPr>
            <p:ph type="title"/>
          </p:nvPr>
        </p:nvSpPr>
        <p:spPr>
          <a:xfrm>
            <a:off x="838200" y="365125"/>
            <a:ext cx="10515600" cy="835025"/>
          </a:xfrm>
        </p:spPr>
        <p:txBody>
          <a:bodyPr/>
          <a:lstStyle/>
          <a:p>
            <a:pPr algn="ctr"/>
            <a:r>
              <a:rPr lang="en-US" dirty="0"/>
              <a:t>List of courses</a:t>
            </a:r>
          </a:p>
        </p:txBody>
      </p:sp>
      <p:sp>
        <p:nvSpPr>
          <p:cNvPr id="4" name="Slide Number Placeholder 3">
            <a:extLst>
              <a:ext uri="{FF2B5EF4-FFF2-40B4-BE49-F238E27FC236}">
                <a16:creationId xmlns:a16="http://schemas.microsoft.com/office/drawing/2014/main" id="{F4BF0BDA-1E6B-4753-B0D2-90F04A80F8AF}"/>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39</a:t>
            </a:fld>
            <a:endParaRPr lang="en-US" dirty="0">
              <a:solidFill>
                <a:schemeClr val="bg1"/>
              </a:solidFill>
            </a:endParaRPr>
          </a:p>
        </p:txBody>
      </p:sp>
      <p:sp>
        <p:nvSpPr>
          <p:cNvPr id="10" name="Content Placeholder 9">
            <a:extLst>
              <a:ext uri="{FF2B5EF4-FFF2-40B4-BE49-F238E27FC236}">
                <a16:creationId xmlns:a16="http://schemas.microsoft.com/office/drawing/2014/main" id="{461D6C66-EB47-4F98-A501-BB0DB71C95EA}"/>
              </a:ext>
            </a:extLst>
          </p:cNvPr>
          <p:cNvSpPr>
            <a:spLocks noGrp="1"/>
          </p:cNvSpPr>
          <p:nvPr>
            <p:ph idx="1"/>
          </p:nvPr>
        </p:nvSpPr>
        <p:spPr>
          <a:xfrm>
            <a:off x="838200" y="1471295"/>
            <a:ext cx="10515600" cy="4351338"/>
          </a:xfrm>
        </p:spPr>
        <p:txBody>
          <a:bodyPr>
            <a:normAutofit/>
          </a:bodyPr>
          <a:lstStyle/>
          <a:p>
            <a:r>
              <a:rPr lang="en-US" dirty="0"/>
              <a:t>Computer graphics and geometric modeling (ME 557)</a:t>
            </a:r>
          </a:p>
          <a:p>
            <a:r>
              <a:rPr lang="en-US" dirty="0"/>
              <a:t>Theory of computation (COMS 531)</a:t>
            </a:r>
          </a:p>
          <a:p>
            <a:r>
              <a:rPr lang="en-US" dirty="0"/>
              <a:t>Machine Learning (COMS 573)</a:t>
            </a:r>
          </a:p>
          <a:p>
            <a:r>
              <a:rPr lang="en-US" dirty="0"/>
              <a:t>Advanced design and analysis of algorithms (COMS 511)</a:t>
            </a:r>
          </a:p>
          <a:p>
            <a:r>
              <a:rPr lang="en-US" dirty="0"/>
              <a:t>Principles of Artificial Intelligence (COMS 572)</a:t>
            </a:r>
          </a:p>
          <a:p>
            <a:r>
              <a:rPr lang="en-US" dirty="0"/>
              <a:t>Motion Strategy algorithms (COMS 576X)</a:t>
            </a:r>
          </a:p>
          <a:p>
            <a:r>
              <a:rPr lang="en-US" dirty="0"/>
              <a:t>Theory of Games and Uncertainty (COMS 634)</a:t>
            </a:r>
          </a:p>
          <a:p>
            <a:r>
              <a:rPr lang="en-US" dirty="0"/>
              <a:t>Concurrent Systems (COMS 572X)</a:t>
            </a:r>
          </a:p>
        </p:txBody>
      </p:sp>
    </p:spTree>
    <p:extLst>
      <p:ext uri="{BB962C8B-B14F-4D97-AF65-F5344CB8AC3E}">
        <p14:creationId xmlns:p14="http://schemas.microsoft.com/office/powerpoint/2010/main" val="1854146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C445F-C9B8-4545-B502-69AC569758F7}"/>
              </a:ext>
            </a:extLst>
          </p:cNvPr>
          <p:cNvSpPr>
            <a:spLocks noGrp="1"/>
          </p:cNvSpPr>
          <p:nvPr>
            <p:ph type="title"/>
          </p:nvPr>
        </p:nvSpPr>
        <p:spPr/>
        <p:txBody>
          <a:bodyPr/>
          <a:lstStyle/>
          <a:p>
            <a:pPr algn="ctr"/>
            <a:r>
              <a:rPr lang="en-US" dirty="0"/>
              <a:t>Vulnerabilities in occupancy detection (1/3)</a:t>
            </a:r>
          </a:p>
        </p:txBody>
      </p:sp>
      <p:sp>
        <p:nvSpPr>
          <p:cNvPr id="4" name="Slide Number Placeholder 3">
            <a:extLst>
              <a:ext uri="{FF2B5EF4-FFF2-40B4-BE49-F238E27FC236}">
                <a16:creationId xmlns:a16="http://schemas.microsoft.com/office/drawing/2014/main" id="{557AFF53-7F6B-4518-B310-79FF86BF6D22}"/>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4</a:t>
            </a:fld>
            <a:endParaRPr lang="en-US">
              <a:solidFill>
                <a:schemeClr val="bg1"/>
              </a:solidFill>
            </a:endParaRPr>
          </a:p>
        </p:txBody>
      </p:sp>
      <p:pic>
        <p:nvPicPr>
          <p:cNvPr id="10" name="Picture 9">
            <a:extLst>
              <a:ext uri="{FF2B5EF4-FFF2-40B4-BE49-F238E27FC236}">
                <a16:creationId xmlns:a16="http://schemas.microsoft.com/office/drawing/2014/main" id="{7E21B839-5EDE-495C-A35A-DF213EAB6517}"/>
              </a:ext>
            </a:extLst>
          </p:cNvPr>
          <p:cNvPicPr>
            <a:picLocks noChangeAspect="1"/>
          </p:cNvPicPr>
          <p:nvPr/>
        </p:nvPicPr>
        <p:blipFill>
          <a:blip r:embed="rId3"/>
          <a:stretch>
            <a:fillRect/>
          </a:stretch>
        </p:blipFill>
        <p:spPr>
          <a:xfrm>
            <a:off x="572001" y="2008020"/>
            <a:ext cx="5200650" cy="2505075"/>
          </a:xfrm>
          <a:prstGeom prst="rect">
            <a:avLst/>
          </a:prstGeom>
        </p:spPr>
      </p:pic>
      <p:pic>
        <p:nvPicPr>
          <p:cNvPr id="12" name="Picture 11">
            <a:extLst>
              <a:ext uri="{FF2B5EF4-FFF2-40B4-BE49-F238E27FC236}">
                <a16:creationId xmlns:a16="http://schemas.microsoft.com/office/drawing/2014/main" id="{DBAD7E8C-696B-44AC-8F3A-687066BE7D84}"/>
              </a:ext>
            </a:extLst>
          </p:cNvPr>
          <p:cNvPicPr>
            <a:picLocks noChangeAspect="1"/>
          </p:cNvPicPr>
          <p:nvPr/>
        </p:nvPicPr>
        <p:blipFill>
          <a:blip r:embed="rId4"/>
          <a:stretch>
            <a:fillRect/>
          </a:stretch>
        </p:blipFill>
        <p:spPr>
          <a:xfrm>
            <a:off x="5958435" y="1600670"/>
            <a:ext cx="5572125" cy="3771900"/>
          </a:xfrm>
          <a:prstGeom prst="rect">
            <a:avLst/>
          </a:prstGeom>
        </p:spPr>
      </p:pic>
    </p:spTree>
    <p:extLst>
      <p:ext uri="{BB962C8B-B14F-4D97-AF65-F5344CB8AC3E}">
        <p14:creationId xmlns:p14="http://schemas.microsoft.com/office/powerpoint/2010/main" val="831752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DFBE6-83D7-4E00-9D30-F7540AFDA276}"/>
              </a:ext>
            </a:extLst>
          </p:cNvPr>
          <p:cNvSpPr>
            <a:spLocks noGrp="1"/>
          </p:cNvSpPr>
          <p:nvPr>
            <p:ph type="title"/>
          </p:nvPr>
        </p:nvSpPr>
        <p:spPr>
          <a:xfrm>
            <a:off x="838200" y="140515"/>
            <a:ext cx="10515600" cy="1244147"/>
          </a:xfrm>
        </p:spPr>
        <p:txBody>
          <a:bodyPr>
            <a:normAutofit/>
          </a:bodyPr>
          <a:lstStyle/>
          <a:p>
            <a:pPr algn="ctr"/>
            <a:r>
              <a:rPr lang="en-US" dirty="0"/>
              <a:t>Publication list (1/2)</a:t>
            </a:r>
          </a:p>
        </p:txBody>
      </p:sp>
      <p:sp>
        <p:nvSpPr>
          <p:cNvPr id="3" name="Content Placeholder 2">
            <a:extLst>
              <a:ext uri="{FF2B5EF4-FFF2-40B4-BE49-F238E27FC236}">
                <a16:creationId xmlns:a16="http://schemas.microsoft.com/office/drawing/2014/main" id="{75C3706B-AA73-4100-B309-B3B168C9CC5A}"/>
              </a:ext>
            </a:extLst>
          </p:cNvPr>
          <p:cNvSpPr>
            <a:spLocks noGrp="1"/>
          </p:cNvSpPr>
          <p:nvPr>
            <p:ph idx="1"/>
          </p:nvPr>
        </p:nvSpPr>
        <p:spPr>
          <a:xfrm>
            <a:off x="838200" y="1767840"/>
            <a:ext cx="10515600" cy="3843176"/>
          </a:xfrm>
        </p:spPr>
        <p:txBody>
          <a:bodyPr>
            <a:noAutofit/>
          </a:bodyPr>
          <a:lstStyle/>
          <a:p>
            <a:pPr marL="0" indent="0">
              <a:buNone/>
            </a:pPr>
            <a:r>
              <a:rPr lang="en-US" sz="2000" b="1" dirty="0"/>
              <a:t>Journals</a:t>
            </a:r>
          </a:p>
          <a:p>
            <a:pPr marL="514350" indent="-514350">
              <a:buFont typeface="+mj-lt"/>
              <a:buAutoNum type="arabicPeriod"/>
            </a:pPr>
            <a:r>
              <a:rPr lang="en-US" sz="2000" dirty="0"/>
              <a:t>H. Saha, A.R. </a:t>
            </a:r>
            <a:r>
              <a:rPr lang="en-US" sz="2000" dirty="0" err="1"/>
              <a:t>Florita</a:t>
            </a:r>
            <a:r>
              <a:rPr lang="en-US" sz="2000" dirty="0"/>
              <a:t>, G.P. </a:t>
            </a:r>
            <a:r>
              <a:rPr lang="en-US" sz="2000" dirty="0" err="1"/>
              <a:t>Henze</a:t>
            </a:r>
            <a:r>
              <a:rPr lang="en-US" sz="2000" dirty="0"/>
              <a:t>, &amp; S. Sarkar. (2019). Occupancy sensing in buildings: A review of data analytics approaches. </a:t>
            </a:r>
            <a:r>
              <a:rPr lang="en-US" sz="2000" i="1" dirty="0"/>
              <a:t>Energy and Buildings</a:t>
            </a:r>
            <a:r>
              <a:rPr lang="en-US" sz="2000" dirty="0"/>
              <a:t>.</a:t>
            </a:r>
          </a:p>
          <a:p>
            <a:pPr marL="514350" indent="-514350">
              <a:buFont typeface="+mj-lt"/>
              <a:buAutoNum type="arabicPeriod"/>
            </a:pPr>
            <a:r>
              <a:rPr lang="en-US" sz="2000" dirty="0"/>
              <a:t>H. Saha, C. Liu, Z. Jiang, &amp; S. Sarkar. (2019). Data driven performance monitoring of dynamical systems using Granger causal graphical models. ASME journal of Dynamics Measurement and Control.</a:t>
            </a:r>
          </a:p>
          <a:p>
            <a:pPr marL="514350" indent="-514350">
              <a:buFont typeface="+mj-lt"/>
              <a:buAutoNum type="arabicPeriod"/>
            </a:pPr>
            <a:r>
              <a:rPr lang="en-US" sz="2000" dirty="0"/>
              <a:t>T. Gao, H. </a:t>
            </a:r>
            <a:r>
              <a:rPr lang="en-US" sz="2000" dirty="0" err="1"/>
              <a:t>Saha,H</a:t>
            </a:r>
            <a:r>
              <a:rPr lang="en-US" sz="2000" dirty="0"/>
              <a:t>. </a:t>
            </a:r>
            <a:r>
              <a:rPr lang="en-US" sz="2000" dirty="0" err="1"/>
              <a:t>Emadi</a:t>
            </a:r>
            <a:r>
              <a:rPr lang="en-US" sz="2000" dirty="0"/>
              <a:t>, J. Zhang, A. </a:t>
            </a:r>
            <a:r>
              <a:rPr lang="en-US" sz="2000" dirty="0" err="1"/>
              <a:t>Lofquist</a:t>
            </a:r>
            <a:r>
              <a:rPr lang="en-US" sz="2000" dirty="0"/>
              <a:t>, A. Singh, B. </a:t>
            </a:r>
            <a:r>
              <a:rPr lang="en-US" sz="2000" dirty="0" err="1"/>
              <a:t>Ganapathysubramanian</a:t>
            </a:r>
            <a:r>
              <a:rPr lang="en-US" sz="2000" dirty="0"/>
              <a:t>, S. Sarkar, A. Singh, S. Bhattacharya. "A Novel Multirobot System for Plant Phenotyping." </a:t>
            </a:r>
            <a:r>
              <a:rPr lang="en-US" sz="2000" i="1" dirty="0"/>
              <a:t>Robotics</a:t>
            </a:r>
            <a:r>
              <a:rPr lang="en-US" sz="2000" dirty="0"/>
              <a:t> 7, no. 4 (2018): 61.</a:t>
            </a:r>
          </a:p>
          <a:p>
            <a:pPr marL="514350" indent="-514350">
              <a:buFont typeface="+mj-lt"/>
              <a:buAutoNum type="arabicPeriod"/>
            </a:pPr>
            <a:endParaRPr lang="en-US" sz="1200" dirty="0"/>
          </a:p>
        </p:txBody>
      </p:sp>
      <p:sp>
        <p:nvSpPr>
          <p:cNvPr id="5" name="Slide Number Placeholder 3">
            <a:extLst>
              <a:ext uri="{FF2B5EF4-FFF2-40B4-BE49-F238E27FC236}">
                <a16:creationId xmlns:a16="http://schemas.microsoft.com/office/drawing/2014/main" id="{4853A1A9-8561-452F-88E1-DF8E1EEA4C43}"/>
              </a:ext>
            </a:extLst>
          </p:cNvPr>
          <p:cNvSpPr>
            <a:spLocks noGrp="1"/>
          </p:cNvSpPr>
          <p:nvPr>
            <p:ph type="sldNum" sz="quarter" idx="12"/>
          </p:nvPr>
        </p:nvSpPr>
        <p:spPr>
          <a:xfrm>
            <a:off x="4586835" y="6352360"/>
            <a:ext cx="2743200" cy="365125"/>
          </a:xfrm>
        </p:spPr>
        <p:txBody>
          <a:bodyPr/>
          <a:lstStyle/>
          <a:p>
            <a:pPr algn="ctr"/>
            <a:fld id="{E50A9743-6570-4148-90B2-75DCF05A0239}" type="slidenum">
              <a:rPr lang="en-US" smtClean="0">
                <a:solidFill>
                  <a:schemeClr val="bg1"/>
                </a:solidFill>
              </a:rPr>
              <a:pPr algn="ctr"/>
              <a:t>40</a:t>
            </a:fld>
            <a:endParaRPr lang="en-US" dirty="0">
              <a:solidFill>
                <a:schemeClr val="bg1"/>
              </a:solidFill>
            </a:endParaRPr>
          </a:p>
        </p:txBody>
      </p:sp>
    </p:spTree>
    <p:extLst>
      <p:ext uri="{BB962C8B-B14F-4D97-AF65-F5344CB8AC3E}">
        <p14:creationId xmlns:p14="http://schemas.microsoft.com/office/powerpoint/2010/main" val="825263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DFBE6-83D7-4E00-9D30-F7540AFDA276}"/>
              </a:ext>
            </a:extLst>
          </p:cNvPr>
          <p:cNvSpPr>
            <a:spLocks noGrp="1"/>
          </p:cNvSpPr>
          <p:nvPr>
            <p:ph type="title"/>
          </p:nvPr>
        </p:nvSpPr>
        <p:spPr>
          <a:xfrm>
            <a:off x="838200" y="365126"/>
            <a:ext cx="10515600" cy="618944"/>
          </a:xfrm>
        </p:spPr>
        <p:txBody>
          <a:bodyPr>
            <a:normAutofit fontScale="90000"/>
          </a:bodyPr>
          <a:lstStyle/>
          <a:p>
            <a:pPr algn="ctr"/>
            <a:r>
              <a:rPr lang="en-US" dirty="0"/>
              <a:t>Publication list (2/2)</a:t>
            </a:r>
          </a:p>
        </p:txBody>
      </p:sp>
      <p:sp>
        <p:nvSpPr>
          <p:cNvPr id="3" name="Content Placeholder 2">
            <a:extLst>
              <a:ext uri="{FF2B5EF4-FFF2-40B4-BE49-F238E27FC236}">
                <a16:creationId xmlns:a16="http://schemas.microsoft.com/office/drawing/2014/main" id="{75C3706B-AA73-4100-B309-B3B168C9CC5A}"/>
              </a:ext>
            </a:extLst>
          </p:cNvPr>
          <p:cNvSpPr>
            <a:spLocks noGrp="1"/>
          </p:cNvSpPr>
          <p:nvPr>
            <p:ph idx="1"/>
          </p:nvPr>
        </p:nvSpPr>
        <p:spPr>
          <a:xfrm>
            <a:off x="838200" y="1323702"/>
            <a:ext cx="10515600" cy="5028657"/>
          </a:xfrm>
        </p:spPr>
        <p:txBody>
          <a:bodyPr>
            <a:normAutofit fontScale="85000" lnSpcReduction="20000"/>
          </a:bodyPr>
          <a:lstStyle/>
          <a:p>
            <a:pPr marL="0" indent="0">
              <a:buNone/>
            </a:pPr>
            <a:r>
              <a:rPr lang="en-US" sz="2400" b="1" dirty="0"/>
              <a:t>Conferences</a:t>
            </a:r>
          </a:p>
          <a:p>
            <a:pPr marL="514350" indent="-514350">
              <a:buFont typeface="+mj-lt"/>
              <a:buAutoNum type="arabicPeriod"/>
            </a:pPr>
            <a:r>
              <a:rPr lang="en-US" sz="2000" dirty="0"/>
              <a:t>H. Saha, V. Venkataraman, A. </a:t>
            </a:r>
            <a:r>
              <a:rPr lang="en-US" sz="2000" dirty="0" err="1"/>
              <a:t>Speranzon</a:t>
            </a:r>
            <a:r>
              <a:rPr lang="en-US" sz="2000" dirty="0"/>
              <a:t>, &amp; S. Sarkar (2019). A perspective on multi-agent communication for information fusion. In 2019 VIGIL workshop </a:t>
            </a:r>
            <a:r>
              <a:rPr lang="en-US" sz="2000" dirty="0" err="1"/>
              <a:t>NeurIPS</a:t>
            </a:r>
            <a:r>
              <a:rPr lang="en-US" sz="2000" dirty="0"/>
              <a:t>.</a:t>
            </a:r>
            <a:endParaRPr lang="fi-FI" sz="2000" dirty="0"/>
          </a:p>
          <a:p>
            <a:pPr marL="514350" indent="-514350">
              <a:buFont typeface="+mj-lt"/>
              <a:buAutoNum type="arabicPeriod"/>
            </a:pPr>
            <a:r>
              <a:rPr lang="fi-FI" sz="2000" dirty="0"/>
              <a:t>H. Saha, S.Y. Tan, Z. Jiang, and S. Sarkar, 2019. </a:t>
            </a:r>
            <a:r>
              <a:rPr lang="en-US" sz="2000" dirty="0"/>
              <a:t>“Learning state switching for multi sensor integration”. In 2019 Indian Control Conference (ICC), IEEE.</a:t>
            </a:r>
          </a:p>
          <a:p>
            <a:pPr marL="514350" indent="-514350">
              <a:buFont typeface="+mj-lt"/>
              <a:buAutoNum type="arabicPeriod"/>
            </a:pPr>
            <a:r>
              <a:rPr lang="en-US" sz="2000" dirty="0"/>
              <a:t>H. Saha, C. Liu, Z. Jiang, and S. Sarkar, Exploring granger causality in dynamical systems modeling and performance monitoring, Conference on Decision and Control, 2018.  </a:t>
            </a:r>
          </a:p>
          <a:p>
            <a:pPr marL="514350" indent="-514350">
              <a:buFont typeface="+mj-lt"/>
              <a:buAutoNum type="arabicPeriod"/>
            </a:pPr>
            <a:r>
              <a:rPr lang="en-US" sz="2000" dirty="0"/>
              <a:t>H. Saha, T. Gao, H. </a:t>
            </a:r>
            <a:r>
              <a:rPr lang="en-US" sz="2000" dirty="0" err="1"/>
              <a:t>Emadi</a:t>
            </a:r>
            <a:r>
              <a:rPr lang="en-US" sz="2000" dirty="0"/>
              <a:t>, Z. Jiang, A. Singh, B. </a:t>
            </a:r>
            <a:r>
              <a:rPr lang="en-US" sz="2000" dirty="0" err="1"/>
              <a:t>Ganapathysubramanian</a:t>
            </a:r>
            <a:r>
              <a:rPr lang="en-US" sz="2000" dirty="0"/>
              <a:t>, S. Sarkar, A. Singh, S. Bhattacharya, "Autonomous Mobile Sensing Platform for </a:t>
            </a:r>
            <a:r>
              <a:rPr lang="en-US" sz="2000" dirty="0" err="1"/>
              <a:t>Spatio</a:t>
            </a:r>
            <a:r>
              <a:rPr lang="en-US" sz="2000" dirty="0"/>
              <a:t>-Temporal Plant Phenotyping." </a:t>
            </a:r>
            <a:r>
              <a:rPr lang="en-US" sz="2000" i="1" dirty="0"/>
              <a:t>ASME 2017 Dynamic Systems and Control Conference</a:t>
            </a:r>
            <a:r>
              <a:rPr lang="en-US" sz="2000" dirty="0"/>
              <a:t>. American Society of Mechanical Engineers, 2017.</a:t>
            </a:r>
          </a:p>
          <a:p>
            <a:pPr marL="514350" indent="-514350">
              <a:buFont typeface="+mj-lt"/>
              <a:buAutoNum type="arabicPeriod" startAt="5"/>
            </a:pPr>
            <a:r>
              <a:rPr lang="en-US" sz="2000" dirty="0"/>
              <a:t>S.Y. Tan, H. Saha, A.R. </a:t>
            </a:r>
            <a:r>
              <a:rPr lang="en-US" sz="2000" dirty="0" err="1"/>
              <a:t>Florita</a:t>
            </a:r>
            <a:r>
              <a:rPr lang="en-US" sz="2000" dirty="0"/>
              <a:t>, G.P. </a:t>
            </a:r>
            <a:r>
              <a:rPr lang="en-US" sz="2000" dirty="0" err="1"/>
              <a:t>Henze</a:t>
            </a:r>
            <a:r>
              <a:rPr lang="en-US" sz="2000" dirty="0"/>
              <a:t>, &amp; S. Sarkar (2019, July). “A flexible framework for building occupancy detection using spatiotemporal pattern networks.” In </a:t>
            </a:r>
            <a:r>
              <a:rPr lang="en-US" sz="2000" i="1" dirty="0"/>
              <a:t>2019 American Control Conference (ACC)</a:t>
            </a:r>
            <a:r>
              <a:rPr lang="en-US" sz="2000" dirty="0"/>
              <a:t> (pp. 5884-5889). IEEE.</a:t>
            </a:r>
          </a:p>
          <a:p>
            <a:pPr marL="514350" indent="-514350">
              <a:buFont typeface="+mj-lt"/>
              <a:buAutoNum type="arabicPeriod" startAt="5"/>
            </a:pPr>
            <a:r>
              <a:rPr lang="en-US" sz="2000" dirty="0"/>
              <a:t>S.Y.  Tan, H. Saha, M. Jacoby, A.R. </a:t>
            </a:r>
            <a:r>
              <a:rPr lang="en-US" sz="2000" dirty="0" err="1"/>
              <a:t>Florita</a:t>
            </a:r>
            <a:r>
              <a:rPr lang="en-US" sz="2000" dirty="0"/>
              <a:t>, G.P. </a:t>
            </a:r>
            <a:r>
              <a:rPr lang="en-US" sz="2000" dirty="0" err="1"/>
              <a:t>Henze</a:t>
            </a:r>
            <a:r>
              <a:rPr lang="en-US" sz="2000" dirty="0"/>
              <a:t>, S. Sarkar (2020 February). “Granger causality based hierarchical time series clustering for state estimation”. Accepted for publication in International Federation for Automatic Control (IFAC) proceedings.</a:t>
            </a:r>
          </a:p>
          <a:p>
            <a:pPr marL="514350" indent="-514350">
              <a:buFont typeface="+mj-lt"/>
              <a:buAutoNum type="arabicPeriod" startAt="5"/>
            </a:pPr>
            <a:r>
              <a:rPr lang="en-US" sz="2000" dirty="0"/>
              <a:t>T. Gao, H. </a:t>
            </a:r>
            <a:r>
              <a:rPr lang="en-US" sz="2000" dirty="0" err="1"/>
              <a:t>Emadi</a:t>
            </a:r>
            <a:r>
              <a:rPr lang="en-US" sz="2000" dirty="0"/>
              <a:t>, H. Saha, J. Zhang, A. </a:t>
            </a:r>
            <a:r>
              <a:rPr lang="en-US" sz="2000" dirty="0" err="1"/>
              <a:t>Lofquist</a:t>
            </a:r>
            <a:r>
              <a:rPr lang="en-US" sz="2000" dirty="0"/>
              <a:t>, A. Singh, B. </a:t>
            </a:r>
            <a:r>
              <a:rPr lang="en-US" sz="2000" dirty="0" err="1"/>
              <a:t>Ganapathysubramanian</a:t>
            </a:r>
            <a:r>
              <a:rPr lang="en-US" sz="2000" dirty="0"/>
              <a:t>, S. Sarkar, A. Singh, and S. Bhattacharya. "Navigation Strategies for a Multi-Robot Ground-Based Row Crop Phenotyping Platform." In </a:t>
            </a:r>
            <a:r>
              <a:rPr lang="en-US" sz="2000" i="1" dirty="0"/>
              <a:t>ASME 2018 Dynamic Systems and Control Conference</a:t>
            </a:r>
            <a:r>
              <a:rPr lang="en-US" sz="2000" dirty="0"/>
              <a:t>. American Society of Mechanical Engineers Digital Collection, 2018.</a:t>
            </a:r>
          </a:p>
        </p:txBody>
      </p:sp>
      <p:sp>
        <p:nvSpPr>
          <p:cNvPr id="5" name="Slide Number Placeholder 3">
            <a:extLst>
              <a:ext uri="{FF2B5EF4-FFF2-40B4-BE49-F238E27FC236}">
                <a16:creationId xmlns:a16="http://schemas.microsoft.com/office/drawing/2014/main" id="{4853A1A9-8561-452F-88E1-DF8E1EEA4C43}"/>
              </a:ext>
            </a:extLst>
          </p:cNvPr>
          <p:cNvSpPr>
            <a:spLocks noGrp="1"/>
          </p:cNvSpPr>
          <p:nvPr>
            <p:ph type="sldNum" sz="quarter" idx="12"/>
          </p:nvPr>
        </p:nvSpPr>
        <p:spPr>
          <a:xfrm>
            <a:off x="4586835" y="6352360"/>
            <a:ext cx="2743200" cy="365125"/>
          </a:xfrm>
        </p:spPr>
        <p:txBody>
          <a:bodyPr/>
          <a:lstStyle/>
          <a:p>
            <a:pPr algn="ctr"/>
            <a:fld id="{E50A9743-6570-4148-90B2-75DCF05A0239}" type="slidenum">
              <a:rPr lang="en-US" smtClean="0">
                <a:solidFill>
                  <a:schemeClr val="bg1"/>
                </a:solidFill>
              </a:rPr>
              <a:pPr algn="ctr"/>
              <a:t>41</a:t>
            </a:fld>
            <a:endParaRPr lang="en-US" dirty="0">
              <a:solidFill>
                <a:schemeClr val="bg1"/>
              </a:solidFill>
            </a:endParaRPr>
          </a:p>
        </p:txBody>
      </p:sp>
    </p:spTree>
    <p:extLst>
      <p:ext uri="{BB962C8B-B14F-4D97-AF65-F5344CB8AC3E}">
        <p14:creationId xmlns:p14="http://schemas.microsoft.com/office/powerpoint/2010/main" val="20213791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0F5B3B-40AF-44B2-AE3B-069A50786B3C}"/>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42</a:t>
            </a:fld>
            <a:endParaRPr lang="en-US">
              <a:solidFill>
                <a:schemeClr val="bg1"/>
              </a:solidFill>
            </a:endParaRPr>
          </a:p>
        </p:txBody>
      </p:sp>
      <p:pic>
        <p:nvPicPr>
          <p:cNvPr id="8198" name="Picture 6" descr="Image result for thank you">
            <a:extLst>
              <a:ext uri="{FF2B5EF4-FFF2-40B4-BE49-F238E27FC236}">
                <a16:creationId xmlns:a16="http://schemas.microsoft.com/office/drawing/2014/main" id="{1A0530E2-859B-4E20-B630-48B686D61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610" y="502920"/>
            <a:ext cx="8610600" cy="5166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20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091C0-C65F-4BA5-87B4-7C480F29D83D}"/>
              </a:ext>
            </a:extLst>
          </p:cNvPr>
          <p:cNvSpPr>
            <a:spLocks noGrp="1"/>
          </p:cNvSpPr>
          <p:nvPr>
            <p:ph type="title"/>
          </p:nvPr>
        </p:nvSpPr>
        <p:spPr>
          <a:xfrm>
            <a:off x="1320113" y="1106530"/>
            <a:ext cx="9380838" cy="3063875"/>
          </a:xfrm>
        </p:spPr>
        <p:txBody>
          <a:bodyPr/>
          <a:lstStyle/>
          <a:p>
            <a:r>
              <a:rPr lang="en-US" dirty="0"/>
              <a:t>Alternate clustering technique with same result</a:t>
            </a:r>
            <a:br>
              <a:rPr lang="en-US" dirty="0"/>
            </a:br>
            <a:r>
              <a:rPr lang="en-US" dirty="0"/>
              <a:t>(next 2 slides replacement for the E step)</a:t>
            </a:r>
          </a:p>
        </p:txBody>
      </p:sp>
      <p:sp>
        <p:nvSpPr>
          <p:cNvPr id="4" name="Slide Number Placeholder 3">
            <a:extLst>
              <a:ext uri="{FF2B5EF4-FFF2-40B4-BE49-F238E27FC236}">
                <a16:creationId xmlns:a16="http://schemas.microsoft.com/office/drawing/2014/main" id="{88F2955B-1D51-4F92-A34F-161B26FFE0E8}"/>
              </a:ext>
            </a:extLst>
          </p:cNvPr>
          <p:cNvSpPr>
            <a:spLocks noGrp="1"/>
          </p:cNvSpPr>
          <p:nvPr>
            <p:ph type="sldNum" sz="quarter" idx="12"/>
          </p:nvPr>
        </p:nvSpPr>
        <p:spPr/>
        <p:txBody>
          <a:bodyPr/>
          <a:lstStyle/>
          <a:p>
            <a:fld id="{E50A9743-6570-4148-90B2-75DCF05A0239}" type="slidenum">
              <a:rPr lang="en-US" smtClean="0"/>
              <a:t>43</a:t>
            </a:fld>
            <a:endParaRPr lang="en-US"/>
          </a:p>
        </p:txBody>
      </p:sp>
    </p:spTree>
    <p:extLst>
      <p:ext uri="{BB962C8B-B14F-4D97-AF65-F5344CB8AC3E}">
        <p14:creationId xmlns:p14="http://schemas.microsoft.com/office/powerpoint/2010/main" val="943381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32DF98B-E6E9-406E-B753-B793489DE196}"/>
              </a:ext>
            </a:extLst>
          </p:cNvPr>
          <p:cNvSpPr/>
          <p:nvPr/>
        </p:nvSpPr>
        <p:spPr>
          <a:xfrm>
            <a:off x="1879599" y="2354236"/>
            <a:ext cx="7226296" cy="902297"/>
          </a:xfrm>
          <a:prstGeom prst="rect">
            <a:avLst/>
          </a:prstGeom>
          <a:solidFill>
            <a:schemeClr val="bg1"/>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F43BAAE-5302-4AF7-AF6B-F071C04F8C3C}"/>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44</a:t>
            </a:fld>
            <a:endParaRPr lang="en-US" dirty="0">
              <a:solidFill>
                <a:schemeClr val="bg1"/>
              </a:solidFill>
            </a:endParaRPr>
          </a:p>
        </p:txBody>
      </p:sp>
      <p:sp>
        <p:nvSpPr>
          <p:cNvPr id="5" name="Title 1">
            <a:extLst>
              <a:ext uri="{FF2B5EF4-FFF2-40B4-BE49-F238E27FC236}">
                <a16:creationId xmlns:a16="http://schemas.microsoft.com/office/drawing/2014/main" id="{42EF465E-EC8F-4FF0-9BC3-0EFC09BA9017}"/>
              </a:ext>
            </a:extLst>
          </p:cNvPr>
          <p:cNvSpPr>
            <a:spLocks noGrp="1"/>
          </p:cNvSpPr>
          <p:nvPr>
            <p:ph type="title"/>
          </p:nvPr>
        </p:nvSpPr>
        <p:spPr>
          <a:xfrm>
            <a:off x="838200" y="365125"/>
            <a:ext cx="10515600" cy="1325563"/>
          </a:xfrm>
        </p:spPr>
        <p:txBody>
          <a:bodyPr/>
          <a:lstStyle/>
          <a:p>
            <a:pPr algn="ctr"/>
            <a:r>
              <a:rPr lang="en-US" dirty="0"/>
              <a:t>Few Shot Clustering Framework (E1-step) </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F5DE2D75-AB6A-4180-B70F-19461C64CACD}"/>
                  </a:ext>
                </a:extLst>
              </p:cNvPr>
              <p:cNvGraphicFramePr>
                <a:graphicFrameLocks noGrp="1"/>
              </p:cNvGraphicFramePr>
              <p:nvPr/>
            </p:nvGraphicFramePr>
            <p:xfrm>
              <a:off x="2095499" y="2553056"/>
              <a:ext cx="6819900" cy="1104900"/>
            </p:xfrm>
            <a:graphic>
              <a:graphicData uri="http://schemas.openxmlformats.org/drawingml/2006/table">
                <a:tbl>
                  <a:tblPr/>
                  <a:tblGrid>
                    <a:gridCol w="681990">
                      <a:extLst>
                        <a:ext uri="{9D8B030D-6E8A-4147-A177-3AD203B41FA5}">
                          <a16:colId xmlns:a16="http://schemas.microsoft.com/office/drawing/2014/main" val="3444070693"/>
                        </a:ext>
                      </a:extLst>
                    </a:gridCol>
                    <a:gridCol w="681990">
                      <a:extLst>
                        <a:ext uri="{9D8B030D-6E8A-4147-A177-3AD203B41FA5}">
                          <a16:colId xmlns:a16="http://schemas.microsoft.com/office/drawing/2014/main" val="3914991802"/>
                        </a:ext>
                      </a:extLst>
                    </a:gridCol>
                    <a:gridCol w="681990">
                      <a:extLst>
                        <a:ext uri="{9D8B030D-6E8A-4147-A177-3AD203B41FA5}">
                          <a16:colId xmlns:a16="http://schemas.microsoft.com/office/drawing/2014/main" val="2178010575"/>
                        </a:ext>
                      </a:extLst>
                    </a:gridCol>
                    <a:gridCol w="681990">
                      <a:extLst>
                        <a:ext uri="{9D8B030D-6E8A-4147-A177-3AD203B41FA5}">
                          <a16:colId xmlns:a16="http://schemas.microsoft.com/office/drawing/2014/main" val="1808068669"/>
                        </a:ext>
                      </a:extLst>
                    </a:gridCol>
                    <a:gridCol w="681990">
                      <a:extLst>
                        <a:ext uri="{9D8B030D-6E8A-4147-A177-3AD203B41FA5}">
                          <a16:colId xmlns:a16="http://schemas.microsoft.com/office/drawing/2014/main" val="2310438494"/>
                        </a:ext>
                      </a:extLst>
                    </a:gridCol>
                    <a:gridCol w="681990">
                      <a:extLst>
                        <a:ext uri="{9D8B030D-6E8A-4147-A177-3AD203B41FA5}">
                          <a16:colId xmlns:a16="http://schemas.microsoft.com/office/drawing/2014/main" val="1182776608"/>
                        </a:ext>
                      </a:extLst>
                    </a:gridCol>
                    <a:gridCol w="681990">
                      <a:extLst>
                        <a:ext uri="{9D8B030D-6E8A-4147-A177-3AD203B41FA5}">
                          <a16:colId xmlns:a16="http://schemas.microsoft.com/office/drawing/2014/main" val="1256537167"/>
                        </a:ext>
                      </a:extLst>
                    </a:gridCol>
                    <a:gridCol w="681990">
                      <a:extLst>
                        <a:ext uri="{9D8B030D-6E8A-4147-A177-3AD203B41FA5}">
                          <a16:colId xmlns:a16="http://schemas.microsoft.com/office/drawing/2014/main" val="666915656"/>
                        </a:ext>
                      </a:extLst>
                    </a:gridCol>
                    <a:gridCol w="681990">
                      <a:extLst>
                        <a:ext uri="{9D8B030D-6E8A-4147-A177-3AD203B41FA5}">
                          <a16:colId xmlns:a16="http://schemas.microsoft.com/office/drawing/2014/main" val="64542625"/>
                        </a:ext>
                      </a:extLst>
                    </a:gridCol>
                    <a:gridCol w="681990">
                      <a:extLst>
                        <a:ext uri="{9D8B030D-6E8A-4147-A177-3AD203B41FA5}">
                          <a16:colId xmlns:a16="http://schemas.microsoft.com/office/drawing/2014/main" val="1113017854"/>
                        </a:ext>
                      </a:extLst>
                    </a:gridCol>
                  </a:tblGrid>
                  <a:tr h="55245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1,1</m:t>
                                    </m:r>
                                  </m:sub>
                                </m:sSub>
                              </m:oMath>
                            </m:oMathPara>
                          </a14:m>
                          <a:endParaRPr lang="en-US"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1,1</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1,3</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1374751"/>
                      </a:ext>
                    </a:extLst>
                  </a:tr>
                  <a:tr h="55245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2,7</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2,10</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6451224"/>
                      </a:ext>
                    </a:extLst>
                  </a:tr>
                </a:tbl>
              </a:graphicData>
            </a:graphic>
          </p:graphicFrame>
        </mc:Choice>
        <mc:Fallback xmlns="">
          <p:graphicFrame>
            <p:nvGraphicFramePr>
              <p:cNvPr id="7" name="Table 6">
                <a:extLst>
                  <a:ext uri="{FF2B5EF4-FFF2-40B4-BE49-F238E27FC236}">
                    <a16:creationId xmlns:a16="http://schemas.microsoft.com/office/drawing/2014/main" id="{F5DE2D75-AB6A-4180-B70F-19461C64CACD}"/>
                  </a:ext>
                </a:extLst>
              </p:cNvPr>
              <p:cNvGraphicFramePr>
                <a:graphicFrameLocks noGrp="1"/>
              </p:cNvGraphicFramePr>
              <p:nvPr/>
            </p:nvGraphicFramePr>
            <p:xfrm>
              <a:off x="2095499" y="2553056"/>
              <a:ext cx="6819900" cy="1104900"/>
            </p:xfrm>
            <a:graphic>
              <a:graphicData uri="http://schemas.openxmlformats.org/drawingml/2006/table">
                <a:tbl>
                  <a:tblPr/>
                  <a:tblGrid>
                    <a:gridCol w="681990">
                      <a:extLst>
                        <a:ext uri="{9D8B030D-6E8A-4147-A177-3AD203B41FA5}">
                          <a16:colId xmlns:a16="http://schemas.microsoft.com/office/drawing/2014/main" val="3444070693"/>
                        </a:ext>
                      </a:extLst>
                    </a:gridCol>
                    <a:gridCol w="681990">
                      <a:extLst>
                        <a:ext uri="{9D8B030D-6E8A-4147-A177-3AD203B41FA5}">
                          <a16:colId xmlns:a16="http://schemas.microsoft.com/office/drawing/2014/main" val="3914991802"/>
                        </a:ext>
                      </a:extLst>
                    </a:gridCol>
                    <a:gridCol w="681990">
                      <a:extLst>
                        <a:ext uri="{9D8B030D-6E8A-4147-A177-3AD203B41FA5}">
                          <a16:colId xmlns:a16="http://schemas.microsoft.com/office/drawing/2014/main" val="2178010575"/>
                        </a:ext>
                      </a:extLst>
                    </a:gridCol>
                    <a:gridCol w="681990">
                      <a:extLst>
                        <a:ext uri="{9D8B030D-6E8A-4147-A177-3AD203B41FA5}">
                          <a16:colId xmlns:a16="http://schemas.microsoft.com/office/drawing/2014/main" val="1808068669"/>
                        </a:ext>
                      </a:extLst>
                    </a:gridCol>
                    <a:gridCol w="681990">
                      <a:extLst>
                        <a:ext uri="{9D8B030D-6E8A-4147-A177-3AD203B41FA5}">
                          <a16:colId xmlns:a16="http://schemas.microsoft.com/office/drawing/2014/main" val="2310438494"/>
                        </a:ext>
                      </a:extLst>
                    </a:gridCol>
                    <a:gridCol w="681990">
                      <a:extLst>
                        <a:ext uri="{9D8B030D-6E8A-4147-A177-3AD203B41FA5}">
                          <a16:colId xmlns:a16="http://schemas.microsoft.com/office/drawing/2014/main" val="1182776608"/>
                        </a:ext>
                      </a:extLst>
                    </a:gridCol>
                    <a:gridCol w="681990">
                      <a:extLst>
                        <a:ext uri="{9D8B030D-6E8A-4147-A177-3AD203B41FA5}">
                          <a16:colId xmlns:a16="http://schemas.microsoft.com/office/drawing/2014/main" val="1256537167"/>
                        </a:ext>
                      </a:extLst>
                    </a:gridCol>
                    <a:gridCol w="681990">
                      <a:extLst>
                        <a:ext uri="{9D8B030D-6E8A-4147-A177-3AD203B41FA5}">
                          <a16:colId xmlns:a16="http://schemas.microsoft.com/office/drawing/2014/main" val="666915656"/>
                        </a:ext>
                      </a:extLst>
                    </a:gridCol>
                    <a:gridCol w="681990">
                      <a:extLst>
                        <a:ext uri="{9D8B030D-6E8A-4147-A177-3AD203B41FA5}">
                          <a16:colId xmlns:a16="http://schemas.microsoft.com/office/drawing/2014/main" val="64542625"/>
                        </a:ext>
                      </a:extLst>
                    </a:gridCol>
                    <a:gridCol w="681990">
                      <a:extLst>
                        <a:ext uri="{9D8B030D-6E8A-4147-A177-3AD203B41FA5}">
                          <a16:colId xmlns:a16="http://schemas.microsoft.com/office/drawing/2014/main" val="1113017854"/>
                        </a:ext>
                      </a:extLst>
                    </a:gridCol>
                  </a:tblGrid>
                  <a:tr h="552450">
                    <a:tc>
                      <a:txBody>
                        <a:bodyPr/>
                        <a:lstStyle/>
                        <a:p>
                          <a:endParaRPr lang="en-US"/>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blipFill>
                          <a:blip r:embed="rId3"/>
                          <a:stretch>
                            <a:fillRect l="-893" t="-1087" r="-901786" b="-101087"/>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893" t="-1087" r="-801786" b="-101087"/>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893" t="-1087" r="-701786" b="-101087"/>
                          </a:stretch>
                        </a:blip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1374751"/>
                      </a:ext>
                    </a:extLst>
                  </a:tr>
                  <a:tr h="55245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0893" t="-102198" r="-301786" b="-2198"/>
                          </a:stretch>
                        </a:blip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00893" t="-102198" r="-1786" b="-2198"/>
                          </a:stretch>
                        </a:blipFill>
                      </a:tcPr>
                    </a:tc>
                    <a:extLst>
                      <a:ext uri="{0D108BD9-81ED-4DB2-BD59-A6C34878D82A}">
                        <a16:rowId xmlns:a16="http://schemas.microsoft.com/office/drawing/2014/main" val="776451224"/>
                      </a:ext>
                    </a:extLst>
                  </a:tr>
                </a:tbl>
              </a:graphicData>
            </a:graphic>
          </p:graphicFrame>
        </mc:Fallback>
      </mc:AlternateContent>
      <p:sp>
        <p:nvSpPr>
          <p:cNvPr id="8" name="TextBox 7">
            <a:extLst>
              <a:ext uri="{FF2B5EF4-FFF2-40B4-BE49-F238E27FC236}">
                <a16:creationId xmlns:a16="http://schemas.microsoft.com/office/drawing/2014/main" id="{25005680-6577-4D50-85B1-0F6F799898F8}"/>
              </a:ext>
            </a:extLst>
          </p:cNvPr>
          <p:cNvSpPr txBox="1"/>
          <p:nvPr/>
        </p:nvSpPr>
        <p:spPr>
          <a:xfrm>
            <a:off x="660400" y="2069060"/>
            <a:ext cx="1371600" cy="707886"/>
          </a:xfrm>
          <a:prstGeom prst="rect">
            <a:avLst/>
          </a:prstGeom>
          <a:noFill/>
        </p:spPr>
        <p:txBody>
          <a:bodyPr wrap="square" rtlCol="0">
            <a:spAutoFit/>
          </a:bodyPr>
          <a:lstStyle/>
          <a:p>
            <a:r>
              <a:rPr lang="en-US" sz="2000" b="1" dirty="0"/>
              <a:t>Labeled images</a:t>
            </a:r>
          </a:p>
        </p:txBody>
      </p:sp>
      <p:cxnSp>
        <p:nvCxnSpPr>
          <p:cNvPr id="10" name="Straight Arrow Connector 9">
            <a:extLst>
              <a:ext uri="{FF2B5EF4-FFF2-40B4-BE49-F238E27FC236}">
                <a16:creationId xmlns:a16="http://schemas.microsoft.com/office/drawing/2014/main" id="{1DCB97F4-395A-4AB6-9771-A6539FAE671E}"/>
              </a:ext>
            </a:extLst>
          </p:cNvPr>
          <p:cNvCxnSpPr/>
          <p:nvPr/>
        </p:nvCxnSpPr>
        <p:spPr>
          <a:xfrm>
            <a:off x="1752599" y="2553056"/>
            <a:ext cx="0" cy="482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046735D-0835-4DA3-A736-ACC096240413}"/>
              </a:ext>
            </a:extLst>
          </p:cNvPr>
          <p:cNvSpPr txBox="1"/>
          <p:nvPr/>
        </p:nvSpPr>
        <p:spPr>
          <a:xfrm>
            <a:off x="2095499" y="1646350"/>
            <a:ext cx="1371600" cy="707886"/>
          </a:xfrm>
          <a:prstGeom prst="rect">
            <a:avLst/>
          </a:prstGeom>
          <a:noFill/>
        </p:spPr>
        <p:txBody>
          <a:bodyPr wrap="square" rtlCol="0">
            <a:spAutoFit/>
          </a:bodyPr>
          <a:lstStyle/>
          <a:p>
            <a:r>
              <a:rPr lang="en-US" sz="2000" b="1" dirty="0"/>
              <a:t>Unlabeled images</a:t>
            </a:r>
          </a:p>
        </p:txBody>
      </p:sp>
      <p:cxnSp>
        <p:nvCxnSpPr>
          <p:cNvPr id="12" name="Straight Arrow Connector 11">
            <a:extLst>
              <a:ext uri="{FF2B5EF4-FFF2-40B4-BE49-F238E27FC236}">
                <a16:creationId xmlns:a16="http://schemas.microsoft.com/office/drawing/2014/main" id="{50840E08-A2DA-4A2C-8716-931086AC5153}"/>
              </a:ext>
            </a:extLst>
          </p:cNvPr>
          <p:cNvCxnSpPr>
            <a:cxnSpLocks/>
          </p:cNvCxnSpPr>
          <p:nvPr/>
        </p:nvCxnSpPr>
        <p:spPr>
          <a:xfrm>
            <a:off x="3111499" y="2165971"/>
            <a:ext cx="711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C82120-95CD-4BF0-89CB-899C4E7615F8}"/>
                  </a:ext>
                </a:extLst>
              </p:cNvPr>
              <p:cNvSpPr txBox="1"/>
              <p:nvPr/>
            </p:nvSpPr>
            <p:spPr>
              <a:xfrm>
                <a:off x="9321795" y="2397603"/>
                <a:ext cx="2984506" cy="690958"/>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oMath>
                </a14:m>
                <a:r>
                  <a:rPr lang="en-US" dirty="0"/>
                  <a:t>row median   |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oMath>
                </a14:m>
                <a:r>
                  <a:rPr lang="en-US" dirty="0"/>
                  <a:t> = 1</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&lt; </m:t>
                    </m:r>
                  </m:oMath>
                </a14:m>
                <a:r>
                  <a:rPr lang="en-US" dirty="0"/>
                  <a:t>row median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oMath>
                </a14:m>
                <a:r>
                  <a:rPr lang="en-US" dirty="0"/>
                  <a:t> = 0</a:t>
                </a:r>
              </a:p>
            </p:txBody>
          </p:sp>
        </mc:Choice>
        <mc:Fallback xmlns="">
          <p:sp>
            <p:nvSpPr>
              <p:cNvPr id="16" name="TextBox 15">
                <a:extLst>
                  <a:ext uri="{FF2B5EF4-FFF2-40B4-BE49-F238E27FC236}">
                    <a16:creationId xmlns:a16="http://schemas.microsoft.com/office/drawing/2014/main" id="{49C82120-95CD-4BF0-89CB-899C4E7615F8}"/>
                  </a:ext>
                </a:extLst>
              </p:cNvPr>
              <p:cNvSpPr txBox="1">
                <a:spLocks noRot="1" noChangeAspect="1" noMove="1" noResize="1" noEditPoints="1" noAdjustHandles="1" noChangeArrowheads="1" noChangeShapeType="1" noTextEdit="1"/>
              </p:cNvSpPr>
              <p:nvPr/>
            </p:nvSpPr>
            <p:spPr>
              <a:xfrm>
                <a:off x="9321795" y="2397603"/>
                <a:ext cx="2984506" cy="690958"/>
              </a:xfrm>
              <a:prstGeom prst="rect">
                <a:avLst/>
              </a:prstGeom>
              <a:blipFill>
                <a:blip r:embed="rId4"/>
                <a:stretch>
                  <a:fillRect t="-3509" b="-9649"/>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8707541A-DAD6-4F7E-B438-D0B73E4649D3}"/>
              </a:ext>
            </a:extLst>
          </p:cNvPr>
          <p:cNvSpPr txBox="1"/>
          <p:nvPr/>
        </p:nvSpPr>
        <p:spPr>
          <a:xfrm>
            <a:off x="1193799" y="1600183"/>
            <a:ext cx="1371600" cy="400110"/>
          </a:xfrm>
          <a:prstGeom prst="rect">
            <a:avLst/>
          </a:prstGeom>
          <a:noFill/>
        </p:spPr>
        <p:txBody>
          <a:bodyPr wrap="square" rtlCol="0">
            <a:spAutoFit/>
          </a:bodyPr>
          <a:lstStyle/>
          <a:p>
            <a:r>
              <a:rPr lang="en-US" sz="2000" b="1" dirty="0">
                <a:solidFill>
                  <a:schemeClr val="accent6"/>
                </a:solidFill>
              </a:rPr>
              <a:t>Class 0</a:t>
            </a:r>
          </a:p>
        </p:txBody>
      </p:sp>
      <p:sp>
        <p:nvSpPr>
          <p:cNvPr id="26" name="Rectangle 25">
            <a:extLst>
              <a:ext uri="{FF2B5EF4-FFF2-40B4-BE49-F238E27FC236}">
                <a16:creationId xmlns:a16="http://schemas.microsoft.com/office/drawing/2014/main" id="{F62ABD73-FD93-4FB0-9C98-3192D69523B1}"/>
              </a:ext>
            </a:extLst>
          </p:cNvPr>
          <p:cNvSpPr/>
          <p:nvPr/>
        </p:nvSpPr>
        <p:spPr>
          <a:xfrm>
            <a:off x="1879599" y="4576398"/>
            <a:ext cx="7226296" cy="902297"/>
          </a:xfrm>
          <a:prstGeom prst="rect">
            <a:avLst/>
          </a:prstGeom>
          <a:solidFill>
            <a:schemeClr val="bg1"/>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27" name="Table 26">
                <a:extLst>
                  <a:ext uri="{FF2B5EF4-FFF2-40B4-BE49-F238E27FC236}">
                    <a16:creationId xmlns:a16="http://schemas.microsoft.com/office/drawing/2014/main" id="{0C08BB0D-B8D8-451D-8093-0B464550D08D}"/>
                  </a:ext>
                </a:extLst>
              </p:cNvPr>
              <p:cNvGraphicFramePr>
                <a:graphicFrameLocks noGrp="1"/>
              </p:cNvGraphicFramePr>
              <p:nvPr/>
            </p:nvGraphicFramePr>
            <p:xfrm>
              <a:off x="2095499" y="4775218"/>
              <a:ext cx="6819900" cy="1104900"/>
            </p:xfrm>
            <a:graphic>
              <a:graphicData uri="http://schemas.openxmlformats.org/drawingml/2006/table">
                <a:tbl>
                  <a:tblPr/>
                  <a:tblGrid>
                    <a:gridCol w="681990">
                      <a:extLst>
                        <a:ext uri="{9D8B030D-6E8A-4147-A177-3AD203B41FA5}">
                          <a16:colId xmlns:a16="http://schemas.microsoft.com/office/drawing/2014/main" val="3444070693"/>
                        </a:ext>
                      </a:extLst>
                    </a:gridCol>
                    <a:gridCol w="681990">
                      <a:extLst>
                        <a:ext uri="{9D8B030D-6E8A-4147-A177-3AD203B41FA5}">
                          <a16:colId xmlns:a16="http://schemas.microsoft.com/office/drawing/2014/main" val="3914991802"/>
                        </a:ext>
                      </a:extLst>
                    </a:gridCol>
                    <a:gridCol w="681990">
                      <a:extLst>
                        <a:ext uri="{9D8B030D-6E8A-4147-A177-3AD203B41FA5}">
                          <a16:colId xmlns:a16="http://schemas.microsoft.com/office/drawing/2014/main" val="2178010575"/>
                        </a:ext>
                      </a:extLst>
                    </a:gridCol>
                    <a:gridCol w="681990">
                      <a:extLst>
                        <a:ext uri="{9D8B030D-6E8A-4147-A177-3AD203B41FA5}">
                          <a16:colId xmlns:a16="http://schemas.microsoft.com/office/drawing/2014/main" val="1808068669"/>
                        </a:ext>
                      </a:extLst>
                    </a:gridCol>
                    <a:gridCol w="681990">
                      <a:extLst>
                        <a:ext uri="{9D8B030D-6E8A-4147-A177-3AD203B41FA5}">
                          <a16:colId xmlns:a16="http://schemas.microsoft.com/office/drawing/2014/main" val="2310438494"/>
                        </a:ext>
                      </a:extLst>
                    </a:gridCol>
                    <a:gridCol w="681990">
                      <a:extLst>
                        <a:ext uri="{9D8B030D-6E8A-4147-A177-3AD203B41FA5}">
                          <a16:colId xmlns:a16="http://schemas.microsoft.com/office/drawing/2014/main" val="1182776608"/>
                        </a:ext>
                      </a:extLst>
                    </a:gridCol>
                    <a:gridCol w="681990">
                      <a:extLst>
                        <a:ext uri="{9D8B030D-6E8A-4147-A177-3AD203B41FA5}">
                          <a16:colId xmlns:a16="http://schemas.microsoft.com/office/drawing/2014/main" val="1256537167"/>
                        </a:ext>
                      </a:extLst>
                    </a:gridCol>
                    <a:gridCol w="681990">
                      <a:extLst>
                        <a:ext uri="{9D8B030D-6E8A-4147-A177-3AD203B41FA5}">
                          <a16:colId xmlns:a16="http://schemas.microsoft.com/office/drawing/2014/main" val="666915656"/>
                        </a:ext>
                      </a:extLst>
                    </a:gridCol>
                    <a:gridCol w="681990">
                      <a:extLst>
                        <a:ext uri="{9D8B030D-6E8A-4147-A177-3AD203B41FA5}">
                          <a16:colId xmlns:a16="http://schemas.microsoft.com/office/drawing/2014/main" val="64542625"/>
                        </a:ext>
                      </a:extLst>
                    </a:gridCol>
                    <a:gridCol w="681990">
                      <a:extLst>
                        <a:ext uri="{9D8B030D-6E8A-4147-A177-3AD203B41FA5}">
                          <a16:colId xmlns:a16="http://schemas.microsoft.com/office/drawing/2014/main" val="1113017854"/>
                        </a:ext>
                      </a:extLst>
                    </a:gridCol>
                  </a:tblGrid>
                  <a:tr h="55245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1,1</m:t>
                                    </m:r>
                                  </m:sub>
                                </m:sSub>
                              </m:oMath>
                            </m:oMathPara>
                          </a14:m>
                          <a:endParaRPr lang="en-US"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1,1</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1,3</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1374751"/>
                      </a:ext>
                    </a:extLst>
                  </a:tr>
                  <a:tr h="55245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2,7</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2,10</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6451224"/>
                      </a:ext>
                    </a:extLst>
                  </a:tr>
                </a:tbl>
              </a:graphicData>
            </a:graphic>
          </p:graphicFrame>
        </mc:Choice>
        <mc:Fallback xmlns="">
          <p:graphicFrame>
            <p:nvGraphicFramePr>
              <p:cNvPr id="27" name="Table 26">
                <a:extLst>
                  <a:ext uri="{FF2B5EF4-FFF2-40B4-BE49-F238E27FC236}">
                    <a16:creationId xmlns:a16="http://schemas.microsoft.com/office/drawing/2014/main" id="{0C08BB0D-B8D8-451D-8093-0B464550D08D}"/>
                  </a:ext>
                </a:extLst>
              </p:cNvPr>
              <p:cNvGraphicFramePr>
                <a:graphicFrameLocks noGrp="1"/>
              </p:cNvGraphicFramePr>
              <p:nvPr/>
            </p:nvGraphicFramePr>
            <p:xfrm>
              <a:off x="2095499" y="4775218"/>
              <a:ext cx="6819900" cy="1104900"/>
            </p:xfrm>
            <a:graphic>
              <a:graphicData uri="http://schemas.openxmlformats.org/drawingml/2006/table">
                <a:tbl>
                  <a:tblPr/>
                  <a:tblGrid>
                    <a:gridCol w="681990">
                      <a:extLst>
                        <a:ext uri="{9D8B030D-6E8A-4147-A177-3AD203B41FA5}">
                          <a16:colId xmlns:a16="http://schemas.microsoft.com/office/drawing/2014/main" val="3444070693"/>
                        </a:ext>
                      </a:extLst>
                    </a:gridCol>
                    <a:gridCol w="681990">
                      <a:extLst>
                        <a:ext uri="{9D8B030D-6E8A-4147-A177-3AD203B41FA5}">
                          <a16:colId xmlns:a16="http://schemas.microsoft.com/office/drawing/2014/main" val="3914991802"/>
                        </a:ext>
                      </a:extLst>
                    </a:gridCol>
                    <a:gridCol w="681990">
                      <a:extLst>
                        <a:ext uri="{9D8B030D-6E8A-4147-A177-3AD203B41FA5}">
                          <a16:colId xmlns:a16="http://schemas.microsoft.com/office/drawing/2014/main" val="2178010575"/>
                        </a:ext>
                      </a:extLst>
                    </a:gridCol>
                    <a:gridCol w="681990">
                      <a:extLst>
                        <a:ext uri="{9D8B030D-6E8A-4147-A177-3AD203B41FA5}">
                          <a16:colId xmlns:a16="http://schemas.microsoft.com/office/drawing/2014/main" val="1808068669"/>
                        </a:ext>
                      </a:extLst>
                    </a:gridCol>
                    <a:gridCol w="681990">
                      <a:extLst>
                        <a:ext uri="{9D8B030D-6E8A-4147-A177-3AD203B41FA5}">
                          <a16:colId xmlns:a16="http://schemas.microsoft.com/office/drawing/2014/main" val="2310438494"/>
                        </a:ext>
                      </a:extLst>
                    </a:gridCol>
                    <a:gridCol w="681990">
                      <a:extLst>
                        <a:ext uri="{9D8B030D-6E8A-4147-A177-3AD203B41FA5}">
                          <a16:colId xmlns:a16="http://schemas.microsoft.com/office/drawing/2014/main" val="1182776608"/>
                        </a:ext>
                      </a:extLst>
                    </a:gridCol>
                    <a:gridCol w="681990">
                      <a:extLst>
                        <a:ext uri="{9D8B030D-6E8A-4147-A177-3AD203B41FA5}">
                          <a16:colId xmlns:a16="http://schemas.microsoft.com/office/drawing/2014/main" val="1256537167"/>
                        </a:ext>
                      </a:extLst>
                    </a:gridCol>
                    <a:gridCol w="681990">
                      <a:extLst>
                        <a:ext uri="{9D8B030D-6E8A-4147-A177-3AD203B41FA5}">
                          <a16:colId xmlns:a16="http://schemas.microsoft.com/office/drawing/2014/main" val="666915656"/>
                        </a:ext>
                      </a:extLst>
                    </a:gridCol>
                    <a:gridCol w="681990">
                      <a:extLst>
                        <a:ext uri="{9D8B030D-6E8A-4147-A177-3AD203B41FA5}">
                          <a16:colId xmlns:a16="http://schemas.microsoft.com/office/drawing/2014/main" val="64542625"/>
                        </a:ext>
                      </a:extLst>
                    </a:gridCol>
                    <a:gridCol w="681990">
                      <a:extLst>
                        <a:ext uri="{9D8B030D-6E8A-4147-A177-3AD203B41FA5}">
                          <a16:colId xmlns:a16="http://schemas.microsoft.com/office/drawing/2014/main" val="1113017854"/>
                        </a:ext>
                      </a:extLst>
                    </a:gridCol>
                  </a:tblGrid>
                  <a:tr h="552450">
                    <a:tc>
                      <a:txBody>
                        <a:bodyPr/>
                        <a:lstStyle/>
                        <a:p>
                          <a:endParaRPr lang="en-US"/>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blipFill>
                          <a:blip r:embed="rId5"/>
                          <a:stretch>
                            <a:fillRect l="-893" t="-1099" r="-901786" b="-10219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0893" t="-1099" r="-801786" b="-10219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893" t="-1099" r="-701786" b="-102198"/>
                          </a:stretch>
                        </a:blip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1374751"/>
                      </a:ext>
                    </a:extLst>
                  </a:tr>
                  <a:tr h="55245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600893" t="-101099" r="-301786" b="-2198"/>
                          </a:stretch>
                        </a:blip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900893" t="-101099" r="-1786" b="-2198"/>
                          </a:stretch>
                        </a:blipFill>
                      </a:tcPr>
                    </a:tc>
                    <a:extLst>
                      <a:ext uri="{0D108BD9-81ED-4DB2-BD59-A6C34878D82A}">
                        <a16:rowId xmlns:a16="http://schemas.microsoft.com/office/drawing/2014/main" val="776451224"/>
                      </a:ext>
                    </a:extLst>
                  </a:tr>
                </a:tbl>
              </a:graphicData>
            </a:graphic>
          </p:graphicFrame>
        </mc:Fallback>
      </mc:AlternateContent>
      <p:sp>
        <p:nvSpPr>
          <p:cNvPr id="28" name="TextBox 27">
            <a:extLst>
              <a:ext uri="{FF2B5EF4-FFF2-40B4-BE49-F238E27FC236}">
                <a16:creationId xmlns:a16="http://schemas.microsoft.com/office/drawing/2014/main" id="{3DADC136-3FD2-4731-81A4-C087B543AEF5}"/>
              </a:ext>
            </a:extLst>
          </p:cNvPr>
          <p:cNvSpPr txBox="1"/>
          <p:nvPr/>
        </p:nvSpPr>
        <p:spPr>
          <a:xfrm>
            <a:off x="660400" y="4291222"/>
            <a:ext cx="1371600" cy="707886"/>
          </a:xfrm>
          <a:prstGeom prst="rect">
            <a:avLst/>
          </a:prstGeom>
          <a:noFill/>
        </p:spPr>
        <p:txBody>
          <a:bodyPr wrap="square" rtlCol="0">
            <a:spAutoFit/>
          </a:bodyPr>
          <a:lstStyle/>
          <a:p>
            <a:r>
              <a:rPr lang="en-US" sz="2000" b="1" dirty="0"/>
              <a:t>Labeled images</a:t>
            </a:r>
          </a:p>
        </p:txBody>
      </p:sp>
      <p:cxnSp>
        <p:nvCxnSpPr>
          <p:cNvPr id="29" name="Straight Arrow Connector 28">
            <a:extLst>
              <a:ext uri="{FF2B5EF4-FFF2-40B4-BE49-F238E27FC236}">
                <a16:creationId xmlns:a16="http://schemas.microsoft.com/office/drawing/2014/main" id="{6BED103C-D766-4FA8-9FCF-86F0CDB0FF65}"/>
              </a:ext>
            </a:extLst>
          </p:cNvPr>
          <p:cNvCxnSpPr/>
          <p:nvPr/>
        </p:nvCxnSpPr>
        <p:spPr>
          <a:xfrm>
            <a:off x="1752599" y="4775218"/>
            <a:ext cx="0" cy="482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27A2023-F427-4BBF-A489-A6692A81A317}"/>
              </a:ext>
            </a:extLst>
          </p:cNvPr>
          <p:cNvSpPr txBox="1"/>
          <p:nvPr/>
        </p:nvSpPr>
        <p:spPr>
          <a:xfrm>
            <a:off x="2095499" y="3868512"/>
            <a:ext cx="1371600" cy="707886"/>
          </a:xfrm>
          <a:prstGeom prst="rect">
            <a:avLst/>
          </a:prstGeom>
          <a:noFill/>
        </p:spPr>
        <p:txBody>
          <a:bodyPr wrap="square" rtlCol="0">
            <a:spAutoFit/>
          </a:bodyPr>
          <a:lstStyle/>
          <a:p>
            <a:r>
              <a:rPr lang="en-US" sz="2000" b="1" dirty="0"/>
              <a:t>Unlabeled images</a:t>
            </a:r>
          </a:p>
        </p:txBody>
      </p:sp>
      <p:cxnSp>
        <p:nvCxnSpPr>
          <p:cNvPr id="31" name="Straight Arrow Connector 30">
            <a:extLst>
              <a:ext uri="{FF2B5EF4-FFF2-40B4-BE49-F238E27FC236}">
                <a16:creationId xmlns:a16="http://schemas.microsoft.com/office/drawing/2014/main" id="{153F9DCC-DEB9-44CC-86D8-AE3D53B76559}"/>
              </a:ext>
            </a:extLst>
          </p:cNvPr>
          <p:cNvCxnSpPr>
            <a:cxnSpLocks/>
          </p:cNvCxnSpPr>
          <p:nvPr/>
        </p:nvCxnSpPr>
        <p:spPr>
          <a:xfrm>
            <a:off x="3111499" y="4388133"/>
            <a:ext cx="711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5F88DD8-E2FF-4B6C-BA48-BFECBE0E6460}"/>
                  </a:ext>
                </a:extLst>
              </p:cNvPr>
              <p:cNvSpPr txBox="1"/>
              <p:nvPr/>
            </p:nvSpPr>
            <p:spPr>
              <a:xfrm>
                <a:off x="9321795" y="4619765"/>
                <a:ext cx="2984506" cy="690958"/>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oMath>
                </a14:m>
                <a:r>
                  <a:rPr lang="en-US" dirty="0"/>
                  <a:t>row median   |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oMath>
                </a14:m>
                <a:r>
                  <a:rPr lang="en-US" dirty="0"/>
                  <a:t> = 1</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&lt; </m:t>
                    </m:r>
                  </m:oMath>
                </a14:m>
                <a:r>
                  <a:rPr lang="en-US" dirty="0"/>
                  <a:t>row median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oMath>
                </a14:m>
                <a:r>
                  <a:rPr lang="en-US" dirty="0"/>
                  <a:t> = 0</a:t>
                </a:r>
              </a:p>
            </p:txBody>
          </p:sp>
        </mc:Choice>
        <mc:Fallback xmlns="">
          <p:sp>
            <p:nvSpPr>
              <p:cNvPr id="32" name="TextBox 31">
                <a:extLst>
                  <a:ext uri="{FF2B5EF4-FFF2-40B4-BE49-F238E27FC236}">
                    <a16:creationId xmlns:a16="http://schemas.microsoft.com/office/drawing/2014/main" id="{A5F88DD8-E2FF-4B6C-BA48-BFECBE0E6460}"/>
                  </a:ext>
                </a:extLst>
              </p:cNvPr>
              <p:cNvSpPr txBox="1">
                <a:spLocks noRot="1" noChangeAspect="1" noMove="1" noResize="1" noEditPoints="1" noAdjustHandles="1" noChangeArrowheads="1" noChangeShapeType="1" noTextEdit="1"/>
              </p:cNvSpPr>
              <p:nvPr/>
            </p:nvSpPr>
            <p:spPr>
              <a:xfrm>
                <a:off x="9321795" y="4619765"/>
                <a:ext cx="2984506" cy="690958"/>
              </a:xfrm>
              <a:prstGeom prst="rect">
                <a:avLst/>
              </a:prstGeom>
              <a:blipFill>
                <a:blip r:embed="rId6"/>
                <a:stretch>
                  <a:fillRect t="-4425" b="-10619"/>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31A13FCC-40D6-48E2-BD63-E38C6AD67E97}"/>
              </a:ext>
            </a:extLst>
          </p:cNvPr>
          <p:cNvSpPr txBox="1"/>
          <p:nvPr/>
        </p:nvSpPr>
        <p:spPr>
          <a:xfrm>
            <a:off x="1193799" y="3822345"/>
            <a:ext cx="1371600" cy="400110"/>
          </a:xfrm>
          <a:prstGeom prst="rect">
            <a:avLst/>
          </a:prstGeom>
          <a:noFill/>
        </p:spPr>
        <p:txBody>
          <a:bodyPr wrap="square" rtlCol="0">
            <a:spAutoFit/>
          </a:bodyPr>
          <a:lstStyle/>
          <a:p>
            <a:r>
              <a:rPr lang="en-US" sz="2000" b="1" dirty="0">
                <a:solidFill>
                  <a:schemeClr val="accent6"/>
                </a:solidFill>
              </a:rPr>
              <a:t>Class 1</a:t>
            </a:r>
          </a:p>
        </p:txBody>
      </p:sp>
    </p:spTree>
    <p:extLst>
      <p:ext uri="{BB962C8B-B14F-4D97-AF65-F5344CB8AC3E}">
        <p14:creationId xmlns:p14="http://schemas.microsoft.com/office/powerpoint/2010/main" val="11708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6" grpId="0" animBg="1"/>
      <p:bldP spid="28" grpId="0"/>
      <p:bldP spid="30" grpId="0"/>
      <p:bldP spid="32" grpId="0"/>
      <p:bldP spid="3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55AF327-F1BB-4288-8E6D-121FF5EC11D1}"/>
              </a:ext>
            </a:extLst>
          </p:cNvPr>
          <p:cNvSpPr/>
          <p:nvPr/>
        </p:nvSpPr>
        <p:spPr>
          <a:xfrm>
            <a:off x="1993899" y="2354236"/>
            <a:ext cx="850899" cy="3627462"/>
          </a:xfrm>
          <a:prstGeom prst="rect">
            <a:avLst/>
          </a:prstGeom>
          <a:solidFill>
            <a:schemeClr val="bg1"/>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C4730B-DAEF-4967-B076-72297134994D}"/>
              </a:ext>
            </a:extLst>
          </p:cNvPr>
          <p:cNvSpPr>
            <a:spLocks noGrp="1"/>
          </p:cNvSpPr>
          <p:nvPr>
            <p:ph type="title"/>
          </p:nvPr>
        </p:nvSpPr>
        <p:spPr>
          <a:xfrm>
            <a:off x="89586" y="6081"/>
            <a:ext cx="12012827" cy="1325563"/>
          </a:xfrm>
        </p:spPr>
        <p:txBody>
          <a:bodyPr>
            <a:normAutofit/>
          </a:bodyPr>
          <a:lstStyle/>
          <a:p>
            <a:pPr algn="ctr"/>
            <a:r>
              <a:rPr lang="en-US" sz="4000" dirty="0"/>
              <a:t>Few Shot Clustering Framework (E2-step assignment) </a:t>
            </a:r>
          </a:p>
        </p:txBody>
      </p:sp>
      <p:sp>
        <p:nvSpPr>
          <p:cNvPr id="4" name="Slide Number Placeholder 3">
            <a:extLst>
              <a:ext uri="{FF2B5EF4-FFF2-40B4-BE49-F238E27FC236}">
                <a16:creationId xmlns:a16="http://schemas.microsoft.com/office/drawing/2014/main" id="{8B73C5E1-F56D-4DF6-B67F-52BDDBF41DBA}"/>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45</a:t>
            </a:fld>
            <a:endParaRPr lang="en-US" dirty="0">
              <a:solidFill>
                <a:schemeClr val="bg1"/>
              </a:solidFill>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808057F6-8766-4A72-A3C1-32E1090F1652}"/>
                  </a:ext>
                </a:extLst>
              </p:cNvPr>
              <p:cNvGraphicFramePr>
                <a:graphicFrameLocks noGrp="1"/>
              </p:cNvGraphicFramePr>
              <p:nvPr/>
            </p:nvGraphicFramePr>
            <p:xfrm>
              <a:off x="2095499" y="2553056"/>
              <a:ext cx="6819900" cy="1104900"/>
            </p:xfrm>
            <a:graphic>
              <a:graphicData uri="http://schemas.openxmlformats.org/drawingml/2006/table">
                <a:tbl>
                  <a:tblPr/>
                  <a:tblGrid>
                    <a:gridCol w="681990">
                      <a:extLst>
                        <a:ext uri="{9D8B030D-6E8A-4147-A177-3AD203B41FA5}">
                          <a16:colId xmlns:a16="http://schemas.microsoft.com/office/drawing/2014/main" val="3444070693"/>
                        </a:ext>
                      </a:extLst>
                    </a:gridCol>
                    <a:gridCol w="681990">
                      <a:extLst>
                        <a:ext uri="{9D8B030D-6E8A-4147-A177-3AD203B41FA5}">
                          <a16:colId xmlns:a16="http://schemas.microsoft.com/office/drawing/2014/main" val="3914991802"/>
                        </a:ext>
                      </a:extLst>
                    </a:gridCol>
                    <a:gridCol w="681990">
                      <a:extLst>
                        <a:ext uri="{9D8B030D-6E8A-4147-A177-3AD203B41FA5}">
                          <a16:colId xmlns:a16="http://schemas.microsoft.com/office/drawing/2014/main" val="2178010575"/>
                        </a:ext>
                      </a:extLst>
                    </a:gridCol>
                    <a:gridCol w="681990">
                      <a:extLst>
                        <a:ext uri="{9D8B030D-6E8A-4147-A177-3AD203B41FA5}">
                          <a16:colId xmlns:a16="http://schemas.microsoft.com/office/drawing/2014/main" val="1808068669"/>
                        </a:ext>
                      </a:extLst>
                    </a:gridCol>
                    <a:gridCol w="681990">
                      <a:extLst>
                        <a:ext uri="{9D8B030D-6E8A-4147-A177-3AD203B41FA5}">
                          <a16:colId xmlns:a16="http://schemas.microsoft.com/office/drawing/2014/main" val="2310438494"/>
                        </a:ext>
                      </a:extLst>
                    </a:gridCol>
                    <a:gridCol w="681990">
                      <a:extLst>
                        <a:ext uri="{9D8B030D-6E8A-4147-A177-3AD203B41FA5}">
                          <a16:colId xmlns:a16="http://schemas.microsoft.com/office/drawing/2014/main" val="1182776608"/>
                        </a:ext>
                      </a:extLst>
                    </a:gridCol>
                    <a:gridCol w="681990">
                      <a:extLst>
                        <a:ext uri="{9D8B030D-6E8A-4147-A177-3AD203B41FA5}">
                          <a16:colId xmlns:a16="http://schemas.microsoft.com/office/drawing/2014/main" val="1256537167"/>
                        </a:ext>
                      </a:extLst>
                    </a:gridCol>
                    <a:gridCol w="681990">
                      <a:extLst>
                        <a:ext uri="{9D8B030D-6E8A-4147-A177-3AD203B41FA5}">
                          <a16:colId xmlns:a16="http://schemas.microsoft.com/office/drawing/2014/main" val="666915656"/>
                        </a:ext>
                      </a:extLst>
                    </a:gridCol>
                    <a:gridCol w="681990">
                      <a:extLst>
                        <a:ext uri="{9D8B030D-6E8A-4147-A177-3AD203B41FA5}">
                          <a16:colId xmlns:a16="http://schemas.microsoft.com/office/drawing/2014/main" val="64542625"/>
                        </a:ext>
                      </a:extLst>
                    </a:gridCol>
                    <a:gridCol w="681990">
                      <a:extLst>
                        <a:ext uri="{9D8B030D-6E8A-4147-A177-3AD203B41FA5}">
                          <a16:colId xmlns:a16="http://schemas.microsoft.com/office/drawing/2014/main" val="1113017854"/>
                        </a:ext>
                      </a:extLst>
                    </a:gridCol>
                  </a:tblGrid>
                  <a:tr h="55245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1,1</m:t>
                                    </m:r>
                                  </m:sub>
                                </m:sSub>
                              </m:oMath>
                            </m:oMathPara>
                          </a14:m>
                          <a:endParaRPr lang="en-US"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1,1</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1,3</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1374751"/>
                      </a:ext>
                    </a:extLst>
                  </a:tr>
                  <a:tr h="55245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2,7</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2,10</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6451224"/>
                      </a:ext>
                    </a:extLst>
                  </a:tr>
                </a:tbl>
              </a:graphicData>
            </a:graphic>
          </p:graphicFrame>
        </mc:Choice>
        <mc:Fallback xmlns="">
          <p:graphicFrame>
            <p:nvGraphicFramePr>
              <p:cNvPr id="6" name="Table 5">
                <a:extLst>
                  <a:ext uri="{FF2B5EF4-FFF2-40B4-BE49-F238E27FC236}">
                    <a16:creationId xmlns:a16="http://schemas.microsoft.com/office/drawing/2014/main" id="{808057F6-8766-4A72-A3C1-32E1090F1652}"/>
                  </a:ext>
                </a:extLst>
              </p:cNvPr>
              <p:cNvGraphicFramePr>
                <a:graphicFrameLocks noGrp="1"/>
              </p:cNvGraphicFramePr>
              <p:nvPr/>
            </p:nvGraphicFramePr>
            <p:xfrm>
              <a:off x="2095499" y="2553056"/>
              <a:ext cx="6819900" cy="1104900"/>
            </p:xfrm>
            <a:graphic>
              <a:graphicData uri="http://schemas.openxmlformats.org/drawingml/2006/table">
                <a:tbl>
                  <a:tblPr/>
                  <a:tblGrid>
                    <a:gridCol w="681990">
                      <a:extLst>
                        <a:ext uri="{9D8B030D-6E8A-4147-A177-3AD203B41FA5}">
                          <a16:colId xmlns:a16="http://schemas.microsoft.com/office/drawing/2014/main" val="3444070693"/>
                        </a:ext>
                      </a:extLst>
                    </a:gridCol>
                    <a:gridCol w="681990">
                      <a:extLst>
                        <a:ext uri="{9D8B030D-6E8A-4147-A177-3AD203B41FA5}">
                          <a16:colId xmlns:a16="http://schemas.microsoft.com/office/drawing/2014/main" val="3914991802"/>
                        </a:ext>
                      </a:extLst>
                    </a:gridCol>
                    <a:gridCol w="681990">
                      <a:extLst>
                        <a:ext uri="{9D8B030D-6E8A-4147-A177-3AD203B41FA5}">
                          <a16:colId xmlns:a16="http://schemas.microsoft.com/office/drawing/2014/main" val="2178010575"/>
                        </a:ext>
                      </a:extLst>
                    </a:gridCol>
                    <a:gridCol w="681990">
                      <a:extLst>
                        <a:ext uri="{9D8B030D-6E8A-4147-A177-3AD203B41FA5}">
                          <a16:colId xmlns:a16="http://schemas.microsoft.com/office/drawing/2014/main" val="1808068669"/>
                        </a:ext>
                      </a:extLst>
                    </a:gridCol>
                    <a:gridCol w="681990">
                      <a:extLst>
                        <a:ext uri="{9D8B030D-6E8A-4147-A177-3AD203B41FA5}">
                          <a16:colId xmlns:a16="http://schemas.microsoft.com/office/drawing/2014/main" val="2310438494"/>
                        </a:ext>
                      </a:extLst>
                    </a:gridCol>
                    <a:gridCol w="681990">
                      <a:extLst>
                        <a:ext uri="{9D8B030D-6E8A-4147-A177-3AD203B41FA5}">
                          <a16:colId xmlns:a16="http://schemas.microsoft.com/office/drawing/2014/main" val="1182776608"/>
                        </a:ext>
                      </a:extLst>
                    </a:gridCol>
                    <a:gridCol w="681990">
                      <a:extLst>
                        <a:ext uri="{9D8B030D-6E8A-4147-A177-3AD203B41FA5}">
                          <a16:colId xmlns:a16="http://schemas.microsoft.com/office/drawing/2014/main" val="1256537167"/>
                        </a:ext>
                      </a:extLst>
                    </a:gridCol>
                    <a:gridCol w="681990">
                      <a:extLst>
                        <a:ext uri="{9D8B030D-6E8A-4147-A177-3AD203B41FA5}">
                          <a16:colId xmlns:a16="http://schemas.microsoft.com/office/drawing/2014/main" val="666915656"/>
                        </a:ext>
                      </a:extLst>
                    </a:gridCol>
                    <a:gridCol w="681990">
                      <a:extLst>
                        <a:ext uri="{9D8B030D-6E8A-4147-A177-3AD203B41FA5}">
                          <a16:colId xmlns:a16="http://schemas.microsoft.com/office/drawing/2014/main" val="64542625"/>
                        </a:ext>
                      </a:extLst>
                    </a:gridCol>
                    <a:gridCol w="681990">
                      <a:extLst>
                        <a:ext uri="{9D8B030D-6E8A-4147-A177-3AD203B41FA5}">
                          <a16:colId xmlns:a16="http://schemas.microsoft.com/office/drawing/2014/main" val="1113017854"/>
                        </a:ext>
                      </a:extLst>
                    </a:gridCol>
                  </a:tblGrid>
                  <a:tr h="552450">
                    <a:tc>
                      <a:txBody>
                        <a:bodyPr/>
                        <a:lstStyle/>
                        <a:p>
                          <a:endParaRPr lang="en-US"/>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blipFill>
                          <a:blip r:embed="rId3"/>
                          <a:stretch>
                            <a:fillRect l="-893" t="-1087" r="-901786" b="-101087"/>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893" t="-1087" r="-801786" b="-101087"/>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893" t="-1087" r="-701786" b="-101087"/>
                          </a:stretch>
                        </a:blip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1374751"/>
                      </a:ext>
                    </a:extLst>
                  </a:tr>
                  <a:tr h="55245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0893" t="-102198" r="-301786" b="-2198"/>
                          </a:stretch>
                        </a:blip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00893" t="-102198" r="-1786" b="-2198"/>
                          </a:stretch>
                        </a:blipFill>
                      </a:tcPr>
                    </a:tc>
                    <a:extLst>
                      <a:ext uri="{0D108BD9-81ED-4DB2-BD59-A6C34878D82A}">
                        <a16:rowId xmlns:a16="http://schemas.microsoft.com/office/drawing/2014/main" val="776451224"/>
                      </a:ext>
                    </a:extLst>
                  </a:tr>
                </a:tbl>
              </a:graphicData>
            </a:graphic>
          </p:graphicFrame>
        </mc:Fallback>
      </mc:AlternateContent>
      <p:sp>
        <p:nvSpPr>
          <p:cNvPr id="7" name="TextBox 6">
            <a:extLst>
              <a:ext uri="{FF2B5EF4-FFF2-40B4-BE49-F238E27FC236}">
                <a16:creationId xmlns:a16="http://schemas.microsoft.com/office/drawing/2014/main" id="{0E954793-DED0-4BA1-B6C6-74E38944DDF8}"/>
              </a:ext>
            </a:extLst>
          </p:cNvPr>
          <p:cNvSpPr txBox="1"/>
          <p:nvPr/>
        </p:nvSpPr>
        <p:spPr>
          <a:xfrm>
            <a:off x="660400" y="2069060"/>
            <a:ext cx="1371600" cy="707886"/>
          </a:xfrm>
          <a:prstGeom prst="rect">
            <a:avLst/>
          </a:prstGeom>
          <a:noFill/>
        </p:spPr>
        <p:txBody>
          <a:bodyPr wrap="square" rtlCol="0">
            <a:spAutoFit/>
          </a:bodyPr>
          <a:lstStyle/>
          <a:p>
            <a:r>
              <a:rPr lang="en-US" sz="2000" b="1" dirty="0"/>
              <a:t>Labeled images</a:t>
            </a:r>
          </a:p>
        </p:txBody>
      </p:sp>
      <p:cxnSp>
        <p:nvCxnSpPr>
          <p:cNvPr id="8" name="Straight Arrow Connector 7">
            <a:extLst>
              <a:ext uri="{FF2B5EF4-FFF2-40B4-BE49-F238E27FC236}">
                <a16:creationId xmlns:a16="http://schemas.microsoft.com/office/drawing/2014/main" id="{61256A4B-7A06-44C1-A96E-09F90F8F2DB9}"/>
              </a:ext>
            </a:extLst>
          </p:cNvPr>
          <p:cNvCxnSpPr/>
          <p:nvPr/>
        </p:nvCxnSpPr>
        <p:spPr>
          <a:xfrm>
            <a:off x="1752599" y="2553056"/>
            <a:ext cx="0" cy="482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C7BB92A-7727-4544-AF1F-8B0C62F3E701}"/>
              </a:ext>
            </a:extLst>
          </p:cNvPr>
          <p:cNvSpPr txBox="1"/>
          <p:nvPr/>
        </p:nvSpPr>
        <p:spPr>
          <a:xfrm>
            <a:off x="2095499" y="1646350"/>
            <a:ext cx="1371600" cy="707886"/>
          </a:xfrm>
          <a:prstGeom prst="rect">
            <a:avLst/>
          </a:prstGeom>
          <a:noFill/>
        </p:spPr>
        <p:txBody>
          <a:bodyPr wrap="square" rtlCol="0">
            <a:spAutoFit/>
          </a:bodyPr>
          <a:lstStyle/>
          <a:p>
            <a:r>
              <a:rPr lang="en-US" sz="2000" b="1" dirty="0"/>
              <a:t>Unlabeled images</a:t>
            </a:r>
          </a:p>
        </p:txBody>
      </p:sp>
      <p:cxnSp>
        <p:nvCxnSpPr>
          <p:cNvPr id="10" name="Straight Arrow Connector 9">
            <a:extLst>
              <a:ext uri="{FF2B5EF4-FFF2-40B4-BE49-F238E27FC236}">
                <a16:creationId xmlns:a16="http://schemas.microsoft.com/office/drawing/2014/main" id="{A3732EDD-6E2F-4250-B7D5-BF2BB816CE89}"/>
              </a:ext>
            </a:extLst>
          </p:cNvPr>
          <p:cNvCxnSpPr>
            <a:cxnSpLocks/>
          </p:cNvCxnSpPr>
          <p:nvPr/>
        </p:nvCxnSpPr>
        <p:spPr>
          <a:xfrm>
            <a:off x="3111499" y="2165971"/>
            <a:ext cx="711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00DFAF-A770-4A05-8091-BD097951490A}"/>
              </a:ext>
            </a:extLst>
          </p:cNvPr>
          <p:cNvSpPr txBox="1"/>
          <p:nvPr/>
        </p:nvSpPr>
        <p:spPr>
          <a:xfrm>
            <a:off x="1193799" y="1600183"/>
            <a:ext cx="1371600" cy="400110"/>
          </a:xfrm>
          <a:prstGeom prst="rect">
            <a:avLst/>
          </a:prstGeom>
          <a:noFill/>
        </p:spPr>
        <p:txBody>
          <a:bodyPr wrap="square" rtlCol="0">
            <a:spAutoFit/>
          </a:bodyPr>
          <a:lstStyle/>
          <a:p>
            <a:r>
              <a:rPr lang="en-US" sz="2000" b="1" dirty="0">
                <a:solidFill>
                  <a:schemeClr val="accent6"/>
                </a:solidFill>
              </a:rPr>
              <a:t>Class 0</a:t>
            </a:r>
          </a:p>
        </p:txBody>
      </p: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CF0A9F44-277F-48B7-A478-0F250377E1E2}"/>
                  </a:ext>
                </a:extLst>
              </p:cNvPr>
              <p:cNvGraphicFramePr>
                <a:graphicFrameLocks noGrp="1"/>
              </p:cNvGraphicFramePr>
              <p:nvPr/>
            </p:nvGraphicFramePr>
            <p:xfrm>
              <a:off x="2095499" y="4775218"/>
              <a:ext cx="6819900" cy="1104900"/>
            </p:xfrm>
            <a:graphic>
              <a:graphicData uri="http://schemas.openxmlformats.org/drawingml/2006/table">
                <a:tbl>
                  <a:tblPr/>
                  <a:tblGrid>
                    <a:gridCol w="681990">
                      <a:extLst>
                        <a:ext uri="{9D8B030D-6E8A-4147-A177-3AD203B41FA5}">
                          <a16:colId xmlns:a16="http://schemas.microsoft.com/office/drawing/2014/main" val="3444070693"/>
                        </a:ext>
                      </a:extLst>
                    </a:gridCol>
                    <a:gridCol w="681990">
                      <a:extLst>
                        <a:ext uri="{9D8B030D-6E8A-4147-A177-3AD203B41FA5}">
                          <a16:colId xmlns:a16="http://schemas.microsoft.com/office/drawing/2014/main" val="3914991802"/>
                        </a:ext>
                      </a:extLst>
                    </a:gridCol>
                    <a:gridCol w="681990">
                      <a:extLst>
                        <a:ext uri="{9D8B030D-6E8A-4147-A177-3AD203B41FA5}">
                          <a16:colId xmlns:a16="http://schemas.microsoft.com/office/drawing/2014/main" val="2178010575"/>
                        </a:ext>
                      </a:extLst>
                    </a:gridCol>
                    <a:gridCol w="681990">
                      <a:extLst>
                        <a:ext uri="{9D8B030D-6E8A-4147-A177-3AD203B41FA5}">
                          <a16:colId xmlns:a16="http://schemas.microsoft.com/office/drawing/2014/main" val="1808068669"/>
                        </a:ext>
                      </a:extLst>
                    </a:gridCol>
                    <a:gridCol w="681990">
                      <a:extLst>
                        <a:ext uri="{9D8B030D-6E8A-4147-A177-3AD203B41FA5}">
                          <a16:colId xmlns:a16="http://schemas.microsoft.com/office/drawing/2014/main" val="2310438494"/>
                        </a:ext>
                      </a:extLst>
                    </a:gridCol>
                    <a:gridCol w="681990">
                      <a:extLst>
                        <a:ext uri="{9D8B030D-6E8A-4147-A177-3AD203B41FA5}">
                          <a16:colId xmlns:a16="http://schemas.microsoft.com/office/drawing/2014/main" val="1182776608"/>
                        </a:ext>
                      </a:extLst>
                    </a:gridCol>
                    <a:gridCol w="681990">
                      <a:extLst>
                        <a:ext uri="{9D8B030D-6E8A-4147-A177-3AD203B41FA5}">
                          <a16:colId xmlns:a16="http://schemas.microsoft.com/office/drawing/2014/main" val="1256537167"/>
                        </a:ext>
                      </a:extLst>
                    </a:gridCol>
                    <a:gridCol w="681990">
                      <a:extLst>
                        <a:ext uri="{9D8B030D-6E8A-4147-A177-3AD203B41FA5}">
                          <a16:colId xmlns:a16="http://schemas.microsoft.com/office/drawing/2014/main" val="666915656"/>
                        </a:ext>
                      </a:extLst>
                    </a:gridCol>
                    <a:gridCol w="681990">
                      <a:extLst>
                        <a:ext uri="{9D8B030D-6E8A-4147-A177-3AD203B41FA5}">
                          <a16:colId xmlns:a16="http://schemas.microsoft.com/office/drawing/2014/main" val="64542625"/>
                        </a:ext>
                      </a:extLst>
                    </a:gridCol>
                    <a:gridCol w="681990">
                      <a:extLst>
                        <a:ext uri="{9D8B030D-6E8A-4147-A177-3AD203B41FA5}">
                          <a16:colId xmlns:a16="http://schemas.microsoft.com/office/drawing/2014/main" val="1113017854"/>
                        </a:ext>
                      </a:extLst>
                    </a:gridCol>
                  </a:tblGrid>
                  <a:tr h="55245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1,1</m:t>
                                    </m:r>
                                  </m:sub>
                                </m:sSub>
                              </m:oMath>
                            </m:oMathPara>
                          </a14:m>
                          <a:endParaRPr lang="en-US"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1,1</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1,3</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1374751"/>
                      </a:ext>
                    </a:extLst>
                  </a:tr>
                  <a:tr h="55245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2,7</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2,10</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6451224"/>
                      </a:ext>
                    </a:extLst>
                  </a:tr>
                </a:tbl>
              </a:graphicData>
            </a:graphic>
          </p:graphicFrame>
        </mc:Choice>
        <mc:Fallback xmlns="">
          <p:graphicFrame>
            <p:nvGraphicFramePr>
              <p:cNvPr id="13" name="Table 12">
                <a:extLst>
                  <a:ext uri="{FF2B5EF4-FFF2-40B4-BE49-F238E27FC236}">
                    <a16:creationId xmlns:a16="http://schemas.microsoft.com/office/drawing/2014/main" id="{CF0A9F44-277F-48B7-A478-0F250377E1E2}"/>
                  </a:ext>
                </a:extLst>
              </p:cNvPr>
              <p:cNvGraphicFramePr>
                <a:graphicFrameLocks noGrp="1"/>
              </p:cNvGraphicFramePr>
              <p:nvPr/>
            </p:nvGraphicFramePr>
            <p:xfrm>
              <a:off x="2095499" y="4775218"/>
              <a:ext cx="6819900" cy="1104900"/>
            </p:xfrm>
            <a:graphic>
              <a:graphicData uri="http://schemas.openxmlformats.org/drawingml/2006/table">
                <a:tbl>
                  <a:tblPr/>
                  <a:tblGrid>
                    <a:gridCol w="681990">
                      <a:extLst>
                        <a:ext uri="{9D8B030D-6E8A-4147-A177-3AD203B41FA5}">
                          <a16:colId xmlns:a16="http://schemas.microsoft.com/office/drawing/2014/main" val="3444070693"/>
                        </a:ext>
                      </a:extLst>
                    </a:gridCol>
                    <a:gridCol w="681990">
                      <a:extLst>
                        <a:ext uri="{9D8B030D-6E8A-4147-A177-3AD203B41FA5}">
                          <a16:colId xmlns:a16="http://schemas.microsoft.com/office/drawing/2014/main" val="3914991802"/>
                        </a:ext>
                      </a:extLst>
                    </a:gridCol>
                    <a:gridCol w="681990">
                      <a:extLst>
                        <a:ext uri="{9D8B030D-6E8A-4147-A177-3AD203B41FA5}">
                          <a16:colId xmlns:a16="http://schemas.microsoft.com/office/drawing/2014/main" val="2178010575"/>
                        </a:ext>
                      </a:extLst>
                    </a:gridCol>
                    <a:gridCol w="681990">
                      <a:extLst>
                        <a:ext uri="{9D8B030D-6E8A-4147-A177-3AD203B41FA5}">
                          <a16:colId xmlns:a16="http://schemas.microsoft.com/office/drawing/2014/main" val="1808068669"/>
                        </a:ext>
                      </a:extLst>
                    </a:gridCol>
                    <a:gridCol w="681990">
                      <a:extLst>
                        <a:ext uri="{9D8B030D-6E8A-4147-A177-3AD203B41FA5}">
                          <a16:colId xmlns:a16="http://schemas.microsoft.com/office/drawing/2014/main" val="2310438494"/>
                        </a:ext>
                      </a:extLst>
                    </a:gridCol>
                    <a:gridCol w="681990">
                      <a:extLst>
                        <a:ext uri="{9D8B030D-6E8A-4147-A177-3AD203B41FA5}">
                          <a16:colId xmlns:a16="http://schemas.microsoft.com/office/drawing/2014/main" val="1182776608"/>
                        </a:ext>
                      </a:extLst>
                    </a:gridCol>
                    <a:gridCol w="681990">
                      <a:extLst>
                        <a:ext uri="{9D8B030D-6E8A-4147-A177-3AD203B41FA5}">
                          <a16:colId xmlns:a16="http://schemas.microsoft.com/office/drawing/2014/main" val="1256537167"/>
                        </a:ext>
                      </a:extLst>
                    </a:gridCol>
                    <a:gridCol w="681990">
                      <a:extLst>
                        <a:ext uri="{9D8B030D-6E8A-4147-A177-3AD203B41FA5}">
                          <a16:colId xmlns:a16="http://schemas.microsoft.com/office/drawing/2014/main" val="666915656"/>
                        </a:ext>
                      </a:extLst>
                    </a:gridCol>
                    <a:gridCol w="681990">
                      <a:extLst>
                        <a:ext uri="{9D8B030D-6E8A-4147-A177-3AD203B41FA5}">
                          <a16:colId xmlns:a16="http://schemas.microsoft.com/office/drawing/2014/main" val="64542625"/>
                        </a:ext>
                      </a:extLst>
                    </a:gridCol>
                    <a:gridCol w="681990">
                      <a:extLst>
                        <a:ext uri="{9D8B030D-6E8A-4147-A177-3AD203B41FA5}">
                          <a16:colId xmlns:a16="http://schemas.microsoft.com/office/drawing/2014/main" val="1113017854"/>
                        </a:ext>
                      </a:extLst>
                    </a:gridCol>
                  </a:tblGrid>
                  <a:tr h="552450">
                    <a:tc>
                      <a:txBody>
                        <a:bodyPr/>
                        <a:lstStyle/>
                        <a:p>
                          <a:endParaRPr lang="en-US"/>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blipFill>
                          <a:blip r:embed="rId4"/>
                          <a:stretch>
                            <a:fillRect l="-893" t="-1099" r="-901786" b="-10219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893" t="-1099" r="-801786" b="-10219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893" t="-1099" r="-701786" b="-102198"/>
                          </a:stretch>
                        </a:blip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1374751"/>
                      </a:ext>
                    </a:extLst>
                  </a:tr>
                  <a:tr h="55245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00893" t="-101099" r="-301786" b="-2198"/>
                          </a:stretch>
                        </a:blip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00893" t="-101099" r="-1786" b="-2198"/>
                          </a:stretch>
                        </a:blipFill>
                      </a:tcPr>
                    </a:tc>
                    <a:extLst>
                      <a:ext uri="{0D108BD9-81ED-4DB2-BD59-A6C34878D82A}">
                        <a16:rowId xmlns:a16="http://schemas.microsoft.com/office/drawing/2014/main" val="776451224"/>
                      </a:ext>
                    </a:extLst>
                  </a:tr>
                </a:tbl>
              </a:graphicData>
            </a:graphic>
          </p:graphicFrame>
        </mc:Fallback>
      </mc:AlternateContent>
      <p:sp>
        <p:nvSpPr>
          <p:cNvPr id="14" name="TextBox 13">
            <a:extLst>
              <a:ext uri="{FF2B5EF4-FFF2-40B4-BE49-F238E27FC236}">
                <a16:creationId xmlns:a16="http://schemas.microsoft.com/office/drawing/2014/main" id="{14965E74-E0FF-4AD1-AC74-34EAC56F71CE}"/>
              </a:ext>
            </a:extLst>
          </p:cNvPr>
          <p:cNvSpPr txBox="1"/>
          <p:nvPr/>
        </p:nvSpPr>
        <p:spPr>
          <a:xfrm>
            <a:off x="660400" y="4291222"/>
            <a:ext cx="1371600" cy="707886"/>
          </a:xfrm>
          <a:prstGeom prst="rect">
            <a:avLst/>
          </a:prstGeom>
          <a:noFill/>
        </p:spPr>
        <p:txBody>
          <a:bodyPr wrap="square" rtlCol="0">
            <a:spAutoFit/>
          </a:bodyPr>
          <a:lstStyle/>
          <a:p>
            <a:r>
              <a:rPr lang="en-US" sz="2000" b="1" dirty="0"/>
              <a:t>Labeled images</a:t>
            </a:r>
          </a:p>
        </p:txBody>
      </p:sp>
      <p:cxnSp>
        <p:nvCxnSpPr>
          <p:cNvPr id="15" name="Straight Arrow Connector 14">
            <a:extLst>
              <a:ext uri="{FF2B5EF4-FFF2-40B4-BE49-F238E27FC236}">
                <a16:creationId xmlns:a16="http://schemas.microsoft.com/office/drawing/2014/main" id="{147DC2E4-34EF-4B75-AC30-442B7FAE113D}"/>
              </a:ext>
            </a:extLst>
          </p:cNvPr>
          <p:cNvCxnSpPr/>
          <p:nvPr/>
        </p:nvCxnSpPr>
        <p:spPr>
          <a:xfrm>
            <a:off x="1752599" y="4775218"/>
            <a:ext cx="0" cy="482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F941AC0-3FF8-4E77-A3B9-F6FFDB8C3B29}"/>
              </a:ext>
            </a:extLst>
          </p:cNvPr>
          <p:cNvSpPr txBox="1"/>
          <p:nvPr/>
        </p:nvSpPr>
        <p:spPr>
          <a:xfrm>
            <a:off x="2095499" y="3868512"/>
            <a:ext cx="1371600" cy="707886"/>
          </a:xfrm>
          <a:prstGeom prst="rect">
            <a:avLst/>
          </a:prstGeom>
          <a:noFill/>
        </p:spPr>
        <p:txBody>
          <a:bodyPr wrap="square" rtlCol="0">
            <a:spAutoFit/>
          </a:bodyPr>
          <a:lstStyle/>
          <a:p>
            <a:r>
              <a:rPr lang="en-US" sz="2000" b="1" dirty="0"/>
              <a:t>Unlabeled images</a:t>
            </a:r>
          </a:p>
        </p:txBody>
      </p:sp>
      <p:cxnSp>
        <p:nvCxnSpPr>
          <p:cNvPr id="17" name="Straight Arrow Connector 16">
            <a:extLst>
              <a:ext uri="{FF2B5EF4-FFF2-40B4-BE49-F238E27FC236}">
                <a16:creationId xmlns:a16="http://schemas.microsoft.com/office/drawing/2014/main" id="{B8AFAE9F-4600-44C2-9F00-C2674DD80F04}"/>
              </a:ext>
            </a:extLst>
          </p:cNvPr>
          <p:cNvCxnSpPr>
            <a:cxnSpLocks/>
          </p:cNvCxnSpPr>
          <p:nvPr/>
        </p:nvCxnSpPr>
        <p:spPr>
          <a:xfrm>
            <a:off x="3111499" y="4388133"/>
            <a:ext cx="711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B788F85-75F7-4132-B74F-AE08B8B3BEEF}"/>
              </a:ext>
            </a:extLst>
          </p:cNvPr>
          <p:cNvSpPr txBox="1"/>
          <p:nvPr/>
        </p:nvSpPr>
        <p:spPr>
          <a:xfrm>
            <a:off x="1193799" y="3822345"/>
            <a:ext cx="1371600" cy="400110"/>
          </a:xfrm>
          <a:prstGeom prst="rect">
            <a:avLst/>
          </a:prstGeom>
          <a:noFill/>
        </p:spPr>
        <p:txBody>
          <a:bodyPr wrap="square" rtlCol="0">
            <a:spAutoFit/>
          </a:bodyPr>
          <a:lstStyle/>
          <a:p>
            <a:r>
              <a:rPr lang="en-US" sz="2000" b="1" dirty="0">
                <a:solidFill>
                  <a:schemeClr val="accent6"/>
                </a:solidFill>
              </a:rPr>
              <a:t>Class 1</a:t>
            </a:r>
          </a:p>
        </p:txBody>
      </p:sp>
    </p:spTree>
    <p:extLst>
      <p:ext uri="{BB962C8B-B14F-4D97-AF65-F5344CB8AC3E}">
        <p14:creationId xmlns:p14="http://schemas.microsoft.com/office/powerpoint/2010/main" val="117656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3489 0.00162 L 0.03489 0.00162 L 0.19323 -0.00023 C 0.19739 -0.00046 0.20143 -0.00208 0.20573 -0.00208 L 0.33073 -0.00394 C 0.33659 -0.00347 0.34245 -0.00324 0.34844 -0.00208 C 0.34974 -0.00185 0.35117 -0.00046 0.3526 -0.00023 C 0.36393 0.00069 0.37552 0.00092 0.38698 0.00162 C 0.3901 0.00208 0.39323 0.00255 0.39635 0.00347 C 0.39739 0.0037 0.3983 0.00509 0.39948 0.00532 L 0.53281 0.00532 " pathEditMode="relative" ptsTypes="AAAAAAAAAAA">
                                      <p:cBhvr>
                                        <p:cTn id="6"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050BAA-91D8-4EA2-9A11-D5D1543D8C54}"/>
              </a:ext>
            </a:extLst>
          </p:cNvPr>
          <p:cNvPicPr>
            <a:picLocks noChangeAspect="1"/>
          </p:cNvPicPr>
          <p:nvPr/>
        </p:nvPicPr>
        <p:blipFill>
          <a:blip r:embed="rId3"/>
          <a:stretch>
            <a:fillRect/>
          </a:stretch>
        </p:blipFill>
        <p:spPr>
          <a:xfrm>
            <a:off x="109537" y="1419225"/>
            <a:ext cx="11972925" cy="4019550"/>
          </a:xfrm>
          <a:prstGeom prst="rect">
            <a:avLst/>
          </a:prstGeom>
        </p:spPr>
      </p:pic>
      <p:sp>
        <p:nvSpPr>
          <p:cNvPr id="2" name="Title 1">
            <a:extLst>
              <a:ext uri="{FF2B5EF4-FFF2-40B4-BE49-F238E27FC236}">
                <a16:creationId xmlns:a16="http://schemas.microsoft.com/office/drawing/2014/main" id="{474C445F-C9B8-4545-B502-69AC569758F7}"/>
              </a:ext>
            </a:extLst>
          </p:cNvPr>
          <p:cNvSpPr>
            <a:spLocks noGrp="1"/>
          </p:cNvSpPr>
          <p:nvPr>
            <p:ph type="title"/>
          </p:nvPr>
        </p:nvSpPr>
        <p:spPr/>
        <p:txBody>
          <a:bodyPr/>
          <a:lstStyle/>
          <a:p>
            <a:pPr algn="ctr"/>
            <a:r>
              <a:rPr lang="en-US" dirty="0"/>
              <a:t>Vulnerabilities in occupancy detection (2/3)</a:t>
            </a:r>
          </a:p>
        </p:txBody>
      </p:sp>
      <p:sp>
        <p:nvSpPr>
          <p:cNvPr id="4" name="Slide Number Placeholder 3">
            <a:extLst>
              <a:ext uri="{FF2B5EF4-FFF2-40B4-BE49-F238E27FC236}">
                <a16:creationId xmlns:a16="http://schemas.microsoft.com/office/drawing/2014/main" id="{557AFF53-7F6B-4518-B310-79FF86BF6D22}"/>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5</a:t>
            </a:fld>
            <a:endParaRPr lang="en-US">
              <a:solidFill>
                <a:schemeClr val="bg1"/>
              </a:solidFill>
            </a:endParaRPr>
          </a:p>
        </p:txBody>
      </p:sp>
      <p:sp>
        <p:nvSpPr>
          <p:cNvPr id="6" name="TextBox 5">
            <a:extLst>
              <a:ext uri="{FF2B5EF4-FFF2-40B4-BE49-F238E27FC236}">
                <a16:creationId xmlns:a16="http://schemas.microsoft.com/office/drawing/2014/main" id="{7C173C6D-D98C-4B8A-BB88-8EBAA0A38347}"/>
              </a:ext>
            </a:extLst>
          </p:cNvPr>
          <p:cNvSpPr txBox="1"/>
          <p:nvPr/>
        </p:nvSpPr>
        <p:spPr>
          <a:xfrm>
            <a:off x="2125035" y="5341569"/>
            <a:ext cx="8982183" cy="646331"/>
          </a:xfrm>
          <a:prstGeom prst="rect">
            <a:avLst/>
          </a:prstGeom>
          <a:solidFill>
            <a:schemeClr val="bg2"/>
          </a:solidFill>
        </p:spPr>
        <p:txBody>
          <a:bodyPr wrap="square" rtlCol="0">
            <a:spAutoFit/>
          </a:bodyPr>
          <a:lstStyle/>
          <a:p>
            <a:pPr algn="ctr"/>
            <a:r>
              <a:rPr lang="en-US" dirty="0"/>
              <a:t>Example convolutional neural network-based occupancy detection framework that requires lots of privacy infringing data</a:t>
            </a:r>
          </a:p>
        </p:txBody>
      </p:sp>
    </p:spTree>
    <p:extLst>
      <p:ext uri="{BB962C8B-B14F-4D97-AF65-F5344CB8AC3E}">
        <p14:creationId xmlns:p14="http://schemas.microsoft.com/office/powerpoint/2010/main" val="3251934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117F-C3B6-4F04-8109-58C60741714B}"/>
              </a:ext>
            </a:extLst>
          </p:cNvPr>
          <p:cNvSpPr>
            <a:spLocks noGrp="1"/>
          </p:cNvSpPr>
          <p:nvPr>
            <p:ph type="title"/>
          </p:nvPr>
        </p:nvSpPr>
        <p:spPr/>
        <p:txBody>
          <a:bodyPr/>
          <a:lstStyle/>
          <a:p>
            <a:r>
              <a:rPr lang="en-US" dirty="0"/>
              <a:t>Vulnerabilities in occupancy detection (3/3)</a:t>
            </a:r>
          </a:p>
        </p:txBody>
      </p:sp>
      <p:sp>
        <p:nvSpPr>
          <p:cNvPr id="4" name="Slide Number Placeholder 3">
            <a:extLst>
              <a:ext uri="{FF2B5EF4-FFF2-40B4-BE49-F238E27FC236}">
                <a16:creationId xmlns:a16="http://schemas.microsoft.com/office/drawing/2014/main" id="{C09C147D-2B53-4F4C-995F-F02E41EF331C}"/>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6</a:t>
            </a:fld>
            <a:endParaRPr lang="en-US" dirty="0">
              <a:solidFill>
                <a:schemeClr val="bg1"/>
              </a:solidFill>
            </a:endParaRPr>
          </a:p>
        </p:txBody>
      </p:sp>
      <p:sp>
        <p:nvSpPr>
          <p:cNvPr id="5" name="TextBox 4">
            <a:extLst>
              <a:ext uri="{FF2B5EF4-FFF2-40B4-BE49-F238E27FC236}">
                <a16:creationId xmlns:a16="http://schemas.microsoft.com/office/drawing/2014/main" id="{F5400317-4199-4D07-89CC-7DBB357061A4}"/>
              </a:ext>
            </a:extLst>
          </p:cNvPr>
          <p:cNvSpPr txBox="1"/>
          <p:nvPr/>
        </p:nvSpPr>
        <p:spPr>
          <a:xfrm>
            <a:off x="1274387" y="2394441"/>
            <a:ext cx="3052119" cy="369332"/>
          </a:xfrm>
          <a:prstGeom prst="rect">
            <a:avLst/>
          </a:prstGeom>
          <a:solidFill>
            <a:schemeClr val="bg2"/>
          </a:solidFill>
        </p:spPr>
        <p:txBody>
          <a:bodyPr wrap="square" rtlCol="0">
            <a:spAutoFit/>
          </a:bodyPr>
          <a:lstStyle/>
          <a:p>
            <a:pPr algn="ctr"/>
            <a:r>
              <a:rPr lang="en-US" b="1" dirty="0"/>
              <a:t>Sophisticated model</a:t>
            </a:r>
          </a:p>
        </p:txBody>
      </p:sp>
      <p:sp>
        <p:nvSpPr>
          <p:cNvPr id="6" name="TextBox 5">
            <a:extLst>
              <a:ext uri="{FF2B5EF4-FFF2-40B4-BE49-F238E27FC236}">
                <a16:creationId xmlns:a16="http://schemas.microsoft.com/office/drawing/2014/main" id="{27C5DAAD-C47A-40F8-80EE-5636AC3873CE}"/>
              </a:ext>
            </a:extLst>
          </p:cNvPr>
          <p:cNvSpPr txBox="1"/>
          <p:nvPr/>
        </p:nvSpPr>
        <p:spPr>
          <a:xfrm>
            <a:off x="4974013" y="2394441"/>
            <a:ext cx="3052119" cy="369332"/>
          </a:xfrm>
          <a:prstGeom prst="rect">
            <a:avLst/>
          </a:prstGeom>
          <a:solidFill>
            <a:schemeClr val="bg2"/>
          </a:solidFill>
        </p:spPr>
        <p:txBody>
          <a:bodyPr wrap="square" rtlCol="0">
            <a:spAutoFit/>
          </a:bodyPr>
          <a:lstStyle/>
          <a:p>
            <a:pPr algn="ctr"/>
            <a:r>
              <a:rPr lang="en-US" b="1" dirty="0"/>
              <a:t>Higher deployment costs</a:t>
            </a:r>
          </a:p>
        </p:txBody>
      </p:sp>
      <p:sp>
        <p:nvSpPr>
          <p:cNvPr id="7" name="TextBox 6">
            <a:extLst>
              <a:ext uri="{FF2B5EF4-FFF2-40B4-BE49-F238E27FC236}">
                <a16:creationId xmlns:a16="http://schemas.microsoft.com/office/drawing/2014/main" id="{3B96FDD9-C1A0-40E5-905B-D8AE09A620BC}"/>
              </a:ext>
            </a:extLst>
          </p:cNvPr>
          <p:cNvSpPr txBox="1"/>
          <p:nvPr/>
        </p:nvSpPr>
        <p:spPr>
          <a:xfrm>
            <a:off x="1274387" y="3467526"/>
            <a:ext cx="3052119" cy="369332"/>
          </a:xfrm>
          <a:prstGeom prst="rect">
            <a:avLst/>
          </a:prstGeom>
          <a:solidFill>
            <a:schemeClr val="bg2"/>
          </a:solidFill>
        </p:spPr>
        <p:txBody>
          <a:bodyPr wrap="square" rtlCol="0">
            <a:spAutoFit/>
          </a:bodyPr>
          <a:lstStyle/>
          <a:p>
            <a:pPr algn="ctr"/>
            <a:r>
              <a:rPr lang="en-US" b="1" dirty="0"/>
              <a:t>Simple model</a:t>
            </a:r>
          </a:p>
        </p:txBody>
      </p:sp>
      <p:sp>
        <p:nvSpPr>
          <p:cNvPr id="8" name="TextBox 7">
            <a:extLst>
              <a:ext uri="{FF2B5EF4-FFF2-40B4-BE49-F238E27FC236}">
                <a16:creationId xmlns:a16="http://schemas.microsoft.com/office/drawing/2014/main" id="{960AC254-11DE-4F01-8649-749858F336C5}"/>
              </a:ext>
            </a:extLst>
          </p:cNvPr>
          <p:cNvSpPr txBox="1"/>
          <p:nvPr/>
        </p:nvSpPr>
        <p:spPr>
          <a:xfrm>
            <a:off x="4974013" y="3467526"/>
            <a:ext cx="3052119" cy="369332"/>
          </a:xfrm>
          <a:prstGeom prst="rect">
            <a:avLst/>
          </a:prstGeom>
          <a:solidFill>
            <a:schemeClr val="bg2"/>
          </a:solidFill>
        </p:spPr>
        <p:txBody>
          <a:bodyPr wrap="square" rtlCol="0">
            <a:spAutoFit/>
          </a:bodyPr>
          <a:lstStyle/>
          <a:p>
            <a:pPr algn="ctr"/>
            <a:r>
              <a:rPr lang="en-US" b="1" dirty="0"/>
              <a:t>Lower performance</a:t>
            </a:r>
          </a:p>
        </p:txBody>
      </p:sp>
      <p:cxnSp>
        <p:nvCxnSpPr>
          <p:cNvPr id="10" name="Straight Arrow Connector 9">
            <a:extLst>
              <a:ext uri="{FF2B5EF4-FFF2-40B4-BE49-F238E27FC236}">
                <a16:creationId xmlns:a16="http://schemas.microsoft.com/office/drawing/2014/main" id="{217ECE61-58E1-4436-B1B4-177D83CFC74F}"/>
              </a:ext>
            </a:extLst>
          </p:cNvPr>
          <p:cNvCxnSpPr>
            <a:stCxn id="5" idx="3"/>
            <a:endCxn id="6" idx="1"/>
          </p:cNvCxnSpPr>
          <p:nvPr/>
        </p:nvCxnSpPr>
        <p:spPr>
          <a:xfrm>
            <a:off x="4326506" y="2579107"/>
            <a:ext cx="6475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9B90304-EEF5-40A8-B7AE-D539E85FE38A}"/>
              </a:ext>
            </a:extLst>
          </p:cNvPr>
          <p:cNvCxnSpPr>
            <a:stCxn id="7" idx="3"/>
            <a:endCxn id="8" idx="1"/>
          </p:cNvCxnSpPr>
          <p:nvPr/>
        </p:nvCxnSpPr>
        <p:spPr>
          <a:xfrm>
            <a:off x="4326506" y="3652192"/>
            <a:ext cx="6475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40D6DA5-652C-457A-954A-AC9144393802}"/>
              </a:ext>
            </a:extLst>
          </p:cNvPr>
          <p:cNvSpPr txBox="1"/>
          <p:nvPr/>
        </p:nvSpPr>
        <p:spPr>
          <a:xfrm>
            <a:off x="8797207" y="3329026"/>
            <a:ext cx="3052119" cy="646331"/>
          </a:xfrm>
          <a:prstGeom prst="rect">
            <a:avLst/>
          </a:prstGeom>
          <a:solidFill>
            <a:schemeClr val="bg2"/>
          </a:solidFill>
        </p:spPr>
        <p:txBody>
          <a:bodyPr wrap="square" rtlCol="0">
            <a:spAutoFit/>
          </a:bodyPr>
          <a:lstStyle/>
          <a:p>
            <a:pPr algn="ctr"/>
            <a:r>
              <a:rPr lang="en-US" b="1" dirty="0"/>
              <a:t>Deployment specific training data ?</a:t>
            </a:r>
          </a:p>
        </p:txBody>
      </p:sp>
      <p:cxnSp>
        <p:nvCxnSpPr>
          <p:cNvPr id="15" name="Straight Arrow Connector 14">
            <a:extLst>
              <a:ext uri="{FF2B5EF4-FFF2-40B4-BE49-F238E27FC236}">
                <a16:creationId xmlns:a16="http://schemas.microsoft.com/office/drawing/2014/main" id="{6C9F2BBC-1C1B-4450-97EE-C901A5F0C137}"/>
              </a:ext>
            </a:extLst>
          </p:cNvPr>
          <p:cNvCxnSpPr>
            <a:stCxn id="8" idx="3"/>
            <a:endCxn id="13" idx="1"/>
          </p:cNvCxnSpPr>
          <p:nvPr/>
        </p:nvCxnSpPr>
        <p:spPr>
          <a:xfrm>
            <a:off x="8026132" y="3652192"/>
            <a:ext cx="771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217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0A5F8-118D-4BB8-A12A-5A03D4D47C7F}"/>
              </a:ext>
            </a:extLst>
          </p:cNvPr>
          <p:cNvSpPr>
            <a:spLocks noGrp="1"/>
          </p:cNvSpPr>
          <p:nvPr>
            <p:ph type="title"/>
          </p:nvPr>
        </p:nvSpPr>
        <p:spPr/>
        <p:txBody>
          <a:bodyPr/>
          <a:lstStyle/>
          <a:p>
            <a:pPr algn="ctr"/>
            <a:r>
              <a:rPr lang="en-US" dirty="0"/>
              <a:t>Contribution</a:t>
            </a:r>
          </a:p>
        </p:txBody>
      </p:sp>
      <p:sp>
        <p:nvSpPr>
          <p:cNvPr id="3" name="Content Placeholder 2">
            <a:extLst>
              <a:ext uri="{FF2B5EF4-FFF2-40B4-BE49-F238E27FC236}">
                <a16:creationId xmlns:a16="http://schemas.microsoft.com/office/drawing/2014/main" id="{C134CC39-E2C3-4AC9-A196-528EF5CB6B2E}"/>
              </a:ext>
            </a:extLst>
          </p:cNvPr>
          <p:cNvSpPr>
            <a:spLocks noGrp="1"/>
          </p:cNvSpPr>
          <p:nvPr>
            <p:ph idx="1"/>
          </p:nvPr>
        </p:nvSpPr>
        <p:spPr/>
        <p:txBody>
          <a:bodyPr>
            <a:normAutofit/>
          </a:bodyPr>
          <a:lstStyle/>
          <a:p>
            <a:r>
              <a:rPr lang="en-US" sz="2000" dirty="0"/>
              <a:t>We  propose  a  few  shot  learning  framework  that  enables relatively simpler convolutional neural network (CNN) architectures for indoor human occupancy detection that works on extremely low-quality images</a:t>
            </a:r>
          </a:p>
          <a:p>
            <a:endParaRPr lang="en-US" sz="2000" dirty="0"/>
          </a:p>
          <a:p>
            <a:r>
              <a:rPr lang="en-US" sz="2000" dirty="0"/>
              <a:t>We present a few shot clustering technique as an on-line adaptation approach for the indoor occupancy detection framework. </a:t>
            </a:r>
          </a:p>
          <a:p>
            <a:endParaRPr lang="en-US" sz="2000" dirty="0"/>
          </a:p>
          <a:p>
            <a:r>
              <a:rPr lang="en-US" sz="2000" dirty="0"/>
              <a:t>We demonstrate our algorithm on images captured by a low-cost battery free camera hardware and release the images as a new publicly available dataset</a:t>
            </a:r>
          </a:p>
        </p:txBody>
      </p:sp>
      <p:sp>
        <p:nvSpPr>
          <p:cNvPr id="4" name="Slide Number Placeholder 3">
            <a:extLst>
              <a:ext uri="{FF2B5EF4-FFF2-40B4-BE49-F238E27FC236}">
                <a16:creationId xmlns:a16="http://schemas.microsoft.com/office/drawing/2014/main" id="{5C169266-E5F7-4681-9D5B-AEE588854D7E}"/>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7</a:t>
            </a:fld>
            <a:endParaRPr lang="en-US" dirty="0">
              <a:solidFill>
                <a:schemeClr val="bg1"/>
              </a:solidFill>
            </a:endParaRPr>
          </a:p>
        </p:txBody>
      </p:sp>
    </p:spTree>
    <p:extLst>
      <p:ext uri="{BB962C8B-B14F-4D97-AF65-F5344CB8AC3E}">
        <p14:creationId xmlns:p14="http://schemas.microsoft.com/office/powerpoint/2010/main" val="275782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071EF-4D87-4FCA-976D-52EE0A44CB25}"/>
              </a:ext>
            </a:extLst>
          </p:cNvPr>
          <p:cNvSpPr>
            <a:spLocks noGrp="1"/>
          </p:cNvSpPr>
          <p:nvPr>
            <p:ph type="title"/>
          </p:nvPr>
        </p:nvSpPr>
        <p:spPr/>
        <p:txBody>
          <a:bodyPr/>
          <a:lstStyle/>
          <a:p>
            <a:pPr algn="ctr"/>
            <a:r>
              <a:rPr lang="en-US" dirty="0"/>
              <a:t>Few Shot Learning</a:t>
            </a:r>
          </a:p>
        </p:txBody>
      </p:sp>
      <p:sp>
        <p:nvSpPr>
          <p:cNvPr id="4" name="Slide Number Placeholder 3">
            <a:extLst>
              <a:ext uri="{FF2B5EF4-FFF2-40B4-BE49-F238E27FC236}">
                <a16:creationId xmlns:a16="http://schemas.microsoft.com/office/drawing/2014/main" id="{251B5340-DF99-47CF-99C8-48A23DD90D92}"/>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8</a:t>
            </a:fld>
            <a:endParaRPr lang="en-US" dirty="0">
              <a:solidFill>
                <a:schemeClr val="bg1"/>
              </a:solidFill>
            </a:endParaRPr>
          </a:p>
        </p:txBody>
      </p:sp>
      <p:pic>
        <p:nvPicPr>
          <p:cNvPr id="8" name="Picture 7">
            <a:extLst>
              <a:ext uri="{FF2B5EF4-FFF2-40B4-BE49-F238E27FC236}">
                <a16:creationId xmlns:a16="http://schemas.microsoft.com/office/drawing/2014/main" id="{B5257AD9-1E0C-4924-81F4-6F7B52A233CF}"/>
              </a:ext>
            </a:extLst>
          </p:cNvPr>
          <p:cNvPicPr>
            <a:picLocks noChangeAspect="1"/>
          </p:cNvPicPr>
          <p:nvPr/>
        </p:nvPicPr>
        <p:blipFill>
          <a:blip r:embed="rId3"/>
          <a:stretch>
            <a:fillRect/>
          </a:stretch>
        </p:blipFill>
        <p:spPr>
          <a:xfrm>
            <a:off x="5495411" y="1690688"/>
            <a:ext cx="6267450" cy="3209925"/>
          </a:xfrm>
          <a:prstGeom prst="rect">
            <a:avLst/>
          </a:prstGeom>
        </p:spPr>
      </p:pic>
      <p:sp>
        <p:nvSpPr>
          <p:cNvPr id="9" name="Content Placeholder 2">
            <a:extLst>
              <a:ext uri="{FF2B5EF4-FFF2-40B4-BE49-F238E27FC236}">
                <a16:creationId xmlns:a16="http://schemas.microsoft.com/office/drawing/2014/main" id="{08B4EF30-F66C-4793-91B2-58090EDFF747}"/>
              </a:ext>
            </a:extLst>
          </p:cNvPr>
          <p:cNvSpPr>
            <a:spLocks noGrp="1"/>
          </p:cNvSpPr>
          <p:nvPr>
            <p:ph idx="1"/>
          </p:nvPr>
        </p:nvSpPr>
        <p:spPr>
          <a:xfrm>
            <a:off x="808853" y="1690688"/>
            <a:ext cx="4686558" cy="4351338"/>
          </a:xfrm>
        </p:spPr>
        <p:txBody>
          <a:bodyPr>
            <a:normAutofit/>
          </a:bodyPr>
          <a:lstStyle/>
          <a:p>
            <a:r>
              <a:rPr lang="en-US" sz="2000" dirty="0"/>
              <a:t>Very small amount of training data</a:t>
            </a:r>
          </a:p>
          <a:p>
            <a:endParaRPr lang="en-US" sz="2000" dirty="0"/>
          </a:p>
          <a:p>
            <a:r>
              <a:rPr lang="en-US" sz="2000" dirty="0"/>
              <a:t>Classifying rare species of birds from just a few examples</a:t>
            </a:r>
          </a:p>
          <a:p>
            <a:endParaRPr lang="en-US" sz="2000" dirty="0"/>
          </a:p>
          <a:p>
            <a:r>
              <a:rPr lang="en-US" sz="2000" dirty="0"/>
              <a:t>Major paradigms</a:t>
            </a:r>
          </a:p>
          <a:p>
            <a:pPr lvl="1"/>
            <a:r>
              <a:rPr lang="en-US" sz="2000" dirty="0"/>
              <a:t>Data level paradigm</a:t>
            </a:r>
          </a:p>
          <a:p>
            <a:pPr lvl="1"/>
            <a:r>
              <a:rPr lang="en-US" sz="2000" dirty="0"/>
              <a:t>Parameter level paradigm</a:t>
            </a:r>
          </a:p>
        </p:txBody>
      </p:sp>
    </p:spTree>
    <p:extLst>
      <p:ext uri="{BB962C8B-B14F-4D97-AF65-F5344CB8AC3E}">
        <p14:creationId xmlns:p14="http://schemas.microsoft.com/office/powerpoint/2010/main" val="132536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9FDE-C2E6-4B7A-B4FE-D9D985BEF65A}"/>
              </a:ext>
            </a:extLst>
          </p:cNvPr>
          <p:cNvSpPr>
            <a:spLocks noGrp="1"/>
          </p:cNvSpPr>
          <p:nvPr>
            <p:ph type="title"/>
          </p:nvPr>
        </p:nvSpPr>
        <p:spPr>
          <a:xfrm>
            <a:off x="838200" y="365126"/>
            <a:ext cx="10515600" cy="1084348"/>
          </a:xfrm>
        </p:spPr>
        <p:txBody>
          <a:bodyPr/>
          <a:lstStyle/>
          <a:p>
            <a:pPr algn="ctr"/>
            <a:r>
              <a:rPr lang="en-US" dirty="0"/>
              <a:t>Overview of existing approaches (1/3)</a:t>
            </a:r>
          </a:p>
        </p:txBody>
      </p:sp>
      <p:sp>
        <p:nvSpPr>
          <p:cNvPr id="4" name="Slide Number Placeholder 3">
            <a:extLst>
              <a:ext uri="{FF2B5EF4-FFF2-40B4-BE49-F238E27FC236}">
                <a16:creationId xmlns:a16="http://schemas.microsoft.com/office/drawing/2014/main" id="{75F301AB-C732-49B7-BFB6-F7C79A54BDF9}"/>
              </a:ext>
            </a:extLst>
          </p:cNvPr>
          <p:cNvSpPr>
            <a:spLocks noGrp="1"/>
          </p:cNvSpPr>
          <p:nvPr>
            <p:ph type="sldNum" sz="quarter" idx="12"/>
          </p:nvPr>
        </p:nvSpPr>
        <p:spPr/>
        <p:txBody>
          <a:bodyPr/>
          <a:lstStyle/>
          <a:p>
            <a:pPr algn="ctr"/>
            <a:fld id="{E50A9743-6570-4148-90B2-75DCF05A0239}" type="slidenum">
              <a:rPr lang="en-US" smtClean="0">
                <a:solidFill>
                  <a:schemeClr val="bg1"/>
                </a:solidFill>
              </a:rPr>
              <a:pPr algn="ctr"/>
              <a:t>9</a:t>
            </a:fld>
            <a:endParaRPr lang="en-US" dirty="0">
              <a:solidFill>
                <a:schemeClr val="bg1"/>
              </a:solidFill>
            </a:endParaRPr>
          </a:p>
        </p:txBody>
      </p:sp>
      <p:pic>
        <p:nvPicPr>
          <p:cNvPr id="8" name="Picture 7">
            <a:extLst>
              <a:ext uri="{FF2B5EF4-FFF2-40B4-BE49-F238E27FC236}">
                <a16:creationId xmlns:a16="http://schemas.microsoft.com/office/drawing/2014/main" id="{956AB3BD-511C-4DF8-BCA2-8B90F22DF467}"/>
              </a:ext>
            </a:extLst>
          </p:cNvPr>
          <p:cNvPicPr>
            <a:picLocks noChangeAspect="1"/>
          </p:cNvPicPr>
          <p:nvPr/>
        </p:nvPicPr>
        <p:blipFill>
          <a:blip r:embed="rId3"/>
          <a:stretch>
            <a:fillRect/>
          </a:stretch>
        </p:blipFill>
        <p:spPr>
          <a:xfrm>
            <a:off x="1306470" y="1552268"/>
            <a:ext cx="5551530" cy="3232257"/>
          </a:xfrm>
          <a:prstGeom prst="rect">
            <a:avLst/>
          </a:prstGeom>
        </p:spPr>
      </p:pic>
      <p:sp>
        <p:nvSpPr>
          <p:cNvPr id="9" name="TextBox 8">
            <a:extLst>
              <a:ext uri="{FF2B5EF4-FFF2-40B4-BE49-F238E27FC236}">
                <a16:creationId xmlns:a16="http://schemas.microsoft.com/office/drawing/2014/main" id="{61D45A15-9C07-48B8-919F-33BA65299A77}"/>
              </a:ext>
            </a:extLst>
          </p:cNvPr>
          <p:cNvSpPr txBox="1"/>
          <p:nvPr/>
        </p:nvSpPr>
        <p:spPr>
          <a:xfrm>
            <a:off x="2505075" y="4887319"/>
            <a:ext cx="7181850" cy="369332"/>
          </a:xfrm>
          <a:prstGeom prst="rect">
            <a:avLst/>
          </a:prstGeom>
          <a:noFill/>
        </p:spPr>
        <p:txBody>
          <a:bodyPr wrap="square" rtlCol="0">
            <a:spAutoFit/>
          </a:bodyPr>
          <a:lstStyle/>
          <a:p>
            <a:pPr algn="ctr"/>
            <a:r>
              <a:rPr lang="en-US" dirty="0"/>
              <a:t>Meta Learning Strategy [1,2]</a:t>
            </a:r>
          </a:p>
        </p:txBody>
      </p:sp>
      <p:sp>
        <p:nvSpPr>
          <p:cNvPr id="11" name="TextBox 10">
            <a:extLst>
              <a:ext uri="{FF2B5EF4-FFF2-40B4-BE49-F238E27FC236}">
                <a16:creationId xmlns:a16="http://schemas.microsoft.com/office/drawing/2014/main" id="{94D84F2C-C942-4CBD-91CD-8EFCCDC36283}"/>
              </a:ext>
            </a:extLst>
          </p:cNvPr>
          <p:cNvSpPr txBox="1"/>
          <p:nvPr/>
        </p:nvSpPr>
        <p:spPr>
          <a:xfrm>
            <a:off x="127686" y="5620801"/>
            <a:ext cx="11936627" cy="430887"/>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[1] Ravi, </a:t>
            </a:r>
            <a:r>
              <a:rPr lang="en-US" sz="1100" b="0" i="0" dirty="0" err="1">
                <a:solidFill>
                  <a:srgbClr val="222222"/>
                </a:solidFill>
                <a:effectLst/>
                <a:latin typeface="Arial" panose="020B0604020202020204" pitchFamily="34" charset="0"/>
              </a:rPr>
              <a:t>Sachin</a:t>
            </a:r>
            <a:r>
              <a:rPr lang="en-US" sz="1100" b="0" i="0" dirty="0">
                <a:solidFill>
                  <a:srgbClr val="222222"/>
                </a:solidFill>
                <a:effectLst/>
                <a:latin typeface="Arial" panose="020B0604020202020204" pitchFamily="34" charset="0"/>
              </a:rPr>
              <a:t>, and Hugo Larochelle. "Optimization as a model for few-shot learning." (2016).</a:t>
            </a:r>
          </a:p>
          <a:p>
            <a:r>
              <a:rPr lang="en-US" sz="1100" dirty="0">
                <a:solidFill>
                  <a:srgbClr val="222222"/>
                </a:solidFill>
                <a:latin typeface="Arial" panose="020B0604020202020204" pitchFamily="34" charset="0"/>
              </a:rPr>
              <a:t>[2] </a:t>
            </a:r>
            <a:r>
              <a:rPr lang="en-US" sz="1100" b="0" i="0" dirty="0">
                <a:solidFill>
                  <a:srgbClr val="222222"/>
                </a:solidFill>
                <a:effectLst/>
                <a:latin typeface="Arial" panose="020B0604020202020204" pitchFamily="34" charset="0"/>
              </a:rPr>
              <a:t>Finn, Chelsea, Pieter </a:t>
            </a:r>
            <a:r>
              <a:rPr lang="en-US" sz="1100" b="0" i="0" dirty="0" err="1">
                <a:solidFill>
                  <a:srgbClr val="222222"/>
                </a:solidFill>
                <a:effectLst/>
                <a:latin typeface="Arial" panose="020B0604020202020204" pitchFamily="34" charset="0"/>
              </a:rPr>
              <a:t>Abbeel</a:t>
            </a:r>
            <a:r>
              <a:rPr lang="en-US" sz="1100" b="0" i="0" dirty="0">
                <a:solidFill>
                  <a:srgbClr val="222222"/>
                </a:solidFill>
                <a:effectLst/>
                <a:latin typeface="Arial" panose="020B0604020202020204" pitchFamily="34" charset="0"/>
              </a:rPr>
              <a:t>, and Sergey Levine. "Model-agnostic meta-learning for fast adaptation of deep networks." </a:t>
            </a:r>
            <a:r>
              <a:rPr lang="en-US" sz="1100" b="0" i="1" dirty="0">
                <a:solidFill>
                  <a:srgbClr val="222222"/>
                </a:solidFill>
                <a:effectLst/>
                <a:latin typeface="Arial" panose="020B0604020202020204" pitchFamily="34" charset="0"/>
              </a:rPr>
              <a:t>International Conference on Machine Learning</a:t>
            </a:r>
            <a:r>
              <a:rPr lang="en-US" sz="1100" b="0" i="0" dirty="0">
                <a:solidFill>
                  <a:srgbClr val="222222"/>
                </a:solidFill>
                <a:effectLst/>
                <a:latin typeface="Arial" panose="020B0604020202020204" pitchFamily="34" charset="0"/>
              </a:rPr>
              <a:t>. PMLR, 2017.</a:t>
            </a:r>
            <a:endParaRPr lang="en-US" sz="1100" dirty="0"/>
          </a:p>
        </p:txBody>
      </p:sp>
      <p:pic>
        <p:nvPicPr>
          <p:cNvPr id="13" name="Picture 12">
            <a:extLst>
              <a:ext uri="{FF2B5EF4-FFF2-40B4-BE49-F238E27FC236}">
                <a16:creationId xmlns:a16="http://schemas.microsoft.com/office/drawing/2014/main" id="{2C91BAD5-8D5F-4CDA-BDD4-384AC9A02E69}"/>
              </a:ext>
            </a:extLst>
          </p:cNvPr>
          <p:cNvPicPr>
            <a:picLocks noChangeAspect="1"/>
          </p:cNvPicPr>
          <p:nvPr/>
        </p:nvPicPr>
        <p:blipFill>
          <a:blip r:embed="rId4"/>
          <a:stretch>
            <a:fillRect/>
          </a:stretch>
        </p:blipFill>
        <p:spPr>
          <a:xfrm>
            <a:off x="6753868" y="1702014"/>
            <a:ext cx="4467225" cy="2638425"/>
          </a:xfrm>
          <a:prstGeom prst="rect">
            <a:avLst/>
          </a:prstGeom>
        </p:spPr>
      </p:pic>
    </p:spTree>
    <p:extLst>
      <p:ext uri="{BB962C8B-B14F-4D97-AF65-F5344CB8AC3E}">
        <p14:creationId xmlns:p14="http://schemas.microsoft.com/office/powerpoint/2010/main" val="61627541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9883</TotalTime>
  <Words>6293</Words>
  <Application>Microsoft Office PowerPoint</Application>
  <PresentationFormat>Widescreen</PresentationFormat>
  <Paragraphs>674</Paragraphs>
  <Slides>45</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Calibri</vt:lpstr>
      <vt:lpstr>Calibri Light</vt:lpstr>
      <vt:lpstr>Cambria Math</vt:lpstr>
      <vt:lpstr>charter</vt:lpstr>
      <vt:lpstr>Nimbus Sans</vt:lpstr>
      <vt:lpstr>Open Sans</vt:lpstr>
      <vt:lpstr>Times New Roman</vt:lpstr>
      <vt:lpstr>1_Office Theme</vt:lpstr>
      <vt:lpstr>Few shot clustering for indoor occupancy detection with extremely low-quality images from battery free cameras</vt:lpstr>
      <vt:lpstr>Outline</vt:lpstr>
      <vt:lpstr>Indoor Occupancy Detection</vt:lpstr>
      <vt:lpstr>Vulnerabilities in occupancy detection (1/3)</vt:lpstr>
      <vt:lpstr>Vulnerabilities in occupancy detection (2/3)</vt:lpstr>
      <vt:lpstr>Vulnerabilities in occupancy detection (3/3)</vt:lpstr>
      <vt:lpstr>Contribution</vt:lpstr>
      <vt:lpstr>Few Shot Learning</vt:lpstr>
      <vt:lpstr>Overview of existing approaches (1/3)</vt:lpstr>
      <vt:lpstr>Overview of existing approaches (2/3)</vt:lpstr>
      <vt:lpstr>Overview of existing approaches (3/3)</vt:lpstr>
      <vt:lpstr>Siamese Convolutional Neural Network</vt:lpstr>
      <vt:lpstr>Concept of Expectation Maximization (1/3)</vt:lpstr>
      <vt:lpstr>Concept of Expectation Maximization (2/3)</vt:lpstr>
      <vt:lpstr>Concept of Expectation Maximization (3/3)</vt:lpstr>
      <vt:lpstr>Siamese Architecture</vt:lpstr>
      <vt:lpstr>Few Shot Clustering Framework  </vt:lpstr>
      <vt:lpstr>Few Shot Clustering Framework  </vt:lpstr>
      <vt:lpstr>Few Shot Clustering Framework  </vt:lpstr>
      <vt:lpstr>Few Shot Clustering Framework (E-step) </vt:lpstr>
      <vt:lpstr>Few Shot Clustering Framework (E-step) </vt:lpstr>
      <vt:lpstr>Few Shot Clustering Framework (E1-step) </vt:lpstr>
      <vt:lpstr>Few Shot Clustering Framework (E1-step) </vt:lpstr>
      <vt:lpstr>Few Shot Clustering Framework (E2-step) </vt:lpstr>
      <vt:lpstr>Few Shot Clustering Framework (M-step) </vt:lpstr>
      <vt:lpstr>Light Pretraining Step</vt:lpstr>
      <vt:lpstr>Framework application for occupancy detection</vt:lpstr>
      <vt:lpstr>Dataset Collection</vt:lpstr>
      <vt:lpstr>Algorithm training results (1/2)</vt:lpstr>
      <vt:lpstr>Algorithm training results (2/2)</vt:lpstr>
      <vt:lpstr>PIROPO Indoor Occupancy Detection Dataset [5]</vt:lpstr>
      <vt:lpstr>MiniImage Net 5-way 5-shot</vt:lpstr>
      <vt:lpstr>Benchmark techniques</vt:lpstr>
      <vt:lpstr>Benchmark Techniques References</vt:lpstr>
      <vt:lpstr>Benchmark results</vt:lpstr>
      <vt:lpstr>Robustness to different conditions</vt:lpstr>
      <vt:lpstr>Privacy preserving factor- maxpooling window size</vt:lpstr>
      <vt:lpstr>Future work</vt:lpstr>
      <vt:lpstr>List of courses</vt:lpstr>
      <vt:lpstr>Publication list (1/2)</vt:lpstr>
      <vt:lpstr>Publication list (2/2)</vt:lpstr>
      <vt:lpstr>PowerPoint Presentation</vt:lpstr>
      <vt:lpstr>Alternate clustering technique with same result (next 2 slides replacement for the E step)</vt:lpstr>
      <vt:lpstr>Few Shot Clustering Framework (E1-step) </vt:lpstr>
      <vt:lpstr>Few Shot Clustering Framework (E2-step assignment)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Granger causality in dynamical systems modeling and performance monitoring</dc:title>
  <dc:creator>Homagni</dc:creator>
  <cp:lastModifiedBy>homagni saha</cp:lastModifiedBy>
  <cp:revision>475</cp:revision>
  <dcterms:created xsi:type="dcterms:W3CDTF">2018-08-03T19:11:02Z</dcterms:created>
  <dcterms:modified xsi:type="dcterms:W3CDTF">2021-04-18T14:18:23Z</dcterms:modified>
</cp:coreProperties>
</file>